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7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</p:sldMasterIdLst>
  <p:notesMasterIdLst>
    <p:notesMasterId r:id="rId54"/>
  </p:notesMasterIdLst>
  <p:sldIdLst>
    <p:sldId id="1042" r:id="rId5"/>
    <p:sldId id="311" r:id="rId6"/>
    <p:sldId id="261" r:id="rId7"/>
    <p:sldId id="275" r:id="rId8"/>
    <p:sldId id="1005" r:id="rId9"/>
    <p:sldId id="1039" r:id="rId10"/>
    <p:sldId id="1040" r:id="rId11"/>
    <p:sldId id="1041" r:id="rId12"/>
    <p:sldId id="1060" r:id="rId13"/>
    <p:sldId id="1061" r:id="rId14"/>
    <p:sldId id="1062" r:id="rId15"/>
    <p:sldId id="1053" r:id="rId16"/>
    <p:sldId id="1054" r:id="rId17"/>
    <p:sldId id="256" r:id="rId18"/>
    <p:sldId id="1013" r:id="rId19"/>
    <p:sldId id="1014" r:id="rId20"/>
    <p:sldId id="1035" r:id="rId21"/>
    <p:sldId id="1036" r:id="rId22"/>
    <p:sldId id="1037" r:id="rId23"/>
    <p:sldId id="1016" r:id="rId24"/>
    <p:sldId id="1023" r:id="rId25"/>
    <p:sldId id="1021" r:id="rId26"/>
    <p:sldId id="1065" r:id="rId27"/>
    <p:sldId id="1064" r:id="rId28"/>
    <p:sldId id="1052" r:id="rId29"/>
    <p:sldId id="1051" r:id="rId30"/>
    <p:sldId id="297" r:id="rId31"/>
    <p:sldId id="264" r:id="rId32"/>
    <p:sldId id="290" r:id="rId33"/>
    <p:sldId id="291" r:id="rId34"/>
    <p:sldId id="281" r:id="rId35"/>
    <p:sldId id="265" r:id="rId36"/>
    <p:sldId id="427" r:id="rId37"/>
    <p:sldId id="997" r:id="rId38"/>
    <p:sldId id="426" r:id="rId39"/>
    <p:sldId id="1009" r:id="rId40"/>
    <p:sldId id="284" r:id="rId41"/>
    <p:sldId id="1055" r:id="rId42"/>
    <p:sldId id="1056" r:id="rId43"/>
    <p:sldId id="1048" r:id="rId44"/>
    <p:sldId id="1050" r:id="rId45"/>
    <p:sldId id="1049" r:id="rId46"/>
    <p:sldId id="1058" r:id="rId47"/>
    <p:sldId id="1059" r:id="rId48"/>
    <p:sldId id="1027" r:id="rId49"/>
    <p:sldId id="1046" r:id="rId50"/>
    <p:sldId id="334" r:id="rId51"/>
    <p:sldId id="317" r:id="rId52"/>
    <p:sldId id="312" r:id="rId53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so 123" initials="n1" lastIdx="1" clrIdx="0">
    <p:extLst>
      <p:ext uri="{19B8F6BF-5375-455C-9EA6-DF929625EA0E}">
        <p15:presenceInfo xmlns:p15="http://schemas.microsoft.com/office/powerpoint/2012/main" userId="S::NHSO_123@nhso.go.th::1b0c9a8c-7310-4b38-b7e7-cc30d0d3b1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9FF66"/>
    <a:srgbClr val="FF6699"/>
    <a:srgbClr val="FF3300"/>
    <a:srgbClr val="003399"/>
    <a:srgbClr val="FF9900"/>
    <a:srgbClr val="A6305A"/>
    <a:srgbClr val="6600FF"/>
    <a:srgbClr val="E2F8FC"/>
    <a:srgbClr val="D9E9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64" autoAdjust="0"/>
  </p:normalViewPr>
  <p:slideViewPr>
    <p:cSldViewPr snapToGrid="0">
      <p:cViewPr varScale="1">
        <p:scale>
          <a:sx n="65" d="100"/>
          <a:sy n="65" d="100"/>
        </p:scale>
        <p:origin x="9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-154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8.jpeg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591;&#3634;&#3609;&#3592;&#3633;&#3609;&#3607;&#3609;&#3634;&#3607;&#3633;&#3657;&#3591;&#3627;&#3617;&#3604;new130962\6&#3588;&#3640;&#3657;&#3617;&#3588;&#3619;&#3629;&#3591;&#3626;&#3636;&#3607;&#3608;&#3636;&#3660;&#3649;&#3621;&#3632;&#3619;&#3633;&#3610;&#3648;&#3619;&#3639;&#3656;&#3629;&#3591;&#3619;&#3657;&#3629;&#3591;&#3648;&#3619;&#3637;&#3618;&#3609;\2&#3626;&#3619;&#3640;&#3611;&#3648;&#3619;&#3639;&#3656;&#3629;&#3591;&#3619;&#3657;&#3629;&#3591;&#3648;&#3619;&#3637;&#3618;&#3609;&#3592;&#3634;&#3585;1330\3&#3626;&#3619;&#3640;&#3611;&#3648;&#3619;&#3639;&#3656;&#3629;&#3591;&#3619;&#3657;&#3629;&#3591;&#3648;&#3619;&#3637;&#3618;&#3609;\16&#3626;&#3619;&#3640;&#3611;&#3648;&#3619;&#3639;&#3656;&#3629;&#3591;&#3619;&#3657;&#3629;&#3591;&#3648;&#3619;&#3637;&#3618;&#3609;&#3611;&#3637;63\D010111_&#3619;&#3634;&#3618;&#3591;&#3634;&#3609;&#3619;&#3634;&#3618;&#3621;&#3632;&#3648;&#3629;&#3637;&#3618;&#3604;%20&#3648;&#3619;&#3639;&#3656;&#3629;&#3591;&#3619;&#3657;&#3629;&#3591;&#3648;&#3619;&#3637;&#3618;&#3609;%20&#3619;&#3657;&#3629;&#3591;&#3607;&#3640;&#3585;&#3586;&#3660;%20&#3592;&#3635;&#3649;&#3609;&#3585;&#3619;&#3634;&#3618;&#3648;&#3586;&#3605;%20&#3617;&#3588;63new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591;&#3634;&#3609;&#3592;&#3633;&#3609;&#3607;&#3609;&#3634;&#3607;&#3633;&#3657;&#3591;&#3627;&#3617;&#3604;new130962\6&#3588;&#3640;&#3657;&#3617;&#3588;&#3619;&#3629;&#3591;&#3626;&#3636;&#3607;&#3608;&#3636;&#3660;&#3649;&#3621;&#3632;&#3619;&#3633;&#3610;&#3648;&#3619;&#3639;&#3656;&#3629;&#3591;&#3619;&#3657;&#3629;&#3591;&#3648;&#3619;&#3637;&#3618;&#3609;\2&#3626;&#3619;&#3640;&#3611;&#3648;&#3619;&#3639;&#3656;&#3629;&#3591;&#3619;&#3657;&#3629;&#3591;&#3648;&#3619;&#3637;&#3618;&#3609;&#3592;&#3634;&#3585;1330\3&#3626;&#3619;&#3640;&#3611;&#3648;&#3619;&#3639;&#3656;&#3629;&#3591;&#3619;&#3657;&#3629;&#3591;&#3648;&#3619;&#3637;&#3618;&#3609;\16&#3626;&#3619;&#3640;&#3611;&#3648;&#3619;&#3639;&#3656;&#3629;&#3591;&#3619;&#3657;&#3629;&#3591;&#3648;&#3619;&#3637;&#3618;&#3609;&#3611;&#3637;63\D010111_&#3619;&#3634;&#3618;&#3591;&#3634;&#3609;&#3619;&#3634;&#3618;&#3621;&#3632;&#3648;&#3629;&#3637;&#3618;&#3604;%20&#3648;&#3619;&#3639;&#3656;&#3629;&#3591;&#3619;&#3657;&#3629;&#3591;&#3648;&#3619;&#3637;&#3618;&#3609;%20&#3619;&#3657;&#3629;&#3591;&#3607;&#3640;&#3585;&#3586;&#3660;%20&#3592;&#3635;&#3649;&#3609;&#3585;&#3619;&#3634;&#3618;&#3648;&#3586;&#3605;%20&#3617;&#3588;63new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591;&#3634;&#3609;&#3592;&#3633;&#3609;&#3607;&#3609;&#3634;&#3607;&#3633;&#3657;&#3591;&#3627;&#3617;&#3604;new130962\6&#3588;&#3640;&#3657;&#3617;&#3588;&#3619;&#3629;&#3591;&#3626;&#3636;&#3607;&#3608;&#3636;&#3660;&#3649;&#3621;&#3632;&#3619;&#3633;&#3610;&#3648;&#3619;&#3639;&#3656;&#3629;&#3591;&#3619;&#3657;&#3629;&#3591;&#3648;&#3619;&#3637;&#3618;&#3609;\2&#3626;&#3619;&#3640;&#3611;&#3648;&#3619;&#3639;&#3656;&#3629;&#3591;&#3619;&#3657;&#3629;&#3591;&#3648;&#3619;&#3637;&#3618;&#3609;&#3592;&#3634;&#3585;1330\3&#3626;&#3619;&#3640;&#3611;&#3648;&#3619;&#3639;&#3656;&#3629;&#3591;&#3619;&#3657;&#3629;&#3591;&#3648;&#3619;&#3637;&#3618;&#3609;\17&#3626;&#3619;&#3640;&#3611;&#3648;&#3619;&#3639;&#3656;&#3629;&#3591;&#3619;&#3657;&#3629;&#3591;&#3648;&#3619;&#3637;&#3618;&#3609;&#3611;&#3637;64\&#3648;&#3619;&#3639;&#3656;&#3629;&#3591;&#3619;&#3657;&#3629;&#3591;&#3648;&#3619;&#3637;&#3618;&#3609;%20(1%20&#3605;&#3588;.63%20-%2030%20&#3585;.&#3618;.64)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ntana.p\Downloads\&#3619;&#3634;&#3618;&#3585;&#3634;&#3619;&#3619;&#3633;&#3610;&#3588;&#3656;&#3634;&#3648;&#3626;&#3637;&#3618;&#3627;&#3634;&#3618;&#3623;&#3633;&#3588;&#3595;&#3637;&#3609;%20(2).xls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591;&#3634;&#3609;&#3592;&#3633;&#3609;&#3607;&#3609;&#3634;&#3607;&#3633;&#3657;&#3591;&#3627;&#3617;&#3604;new130962\5&#3612;&#3641;&#3657;&#3651;&#3627;&#3657;&#3610;&#3619;&#3636;&#3585;&#3634;&#3619;&#3648;&#3626;&#3637;&#3618;&#3627;&#3634;&#3618;\8&#3626;&#3619;&#3640;&#3611;&#3617;41&#3649;&#3621;&#3632;18(4)\&#3651;&#3594;&#3657;&#3652;&#3615;&#3621;&#3660;&#3609;&#3637;&#3657;&#3617;.18(4)&#3616;&#3634;&#3614;&#3619;&#3623;&#3617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591;&#3634;&#3609;&#3592;&#3633;&#3609;&#3607;&#3609;&#3634;&#3607;&#3633;&#3657;&#3591;&#3627;&#3617;&#3604;new130962\5&#3612;&#3641;&#3657;&#3651;&#3627;&#3657;&#3610;&#3619;&#3636;&#3585;&#3634;&#3619;&#3648;&#3626;&#3637;&#3618;&#3627;&#3634;&#3618;\8&#3626;&#3619;&#3640;&#3611;&#3617;41&#3649;&#3621;&#3632;18(4)\&#3651;&#3594;&#3657;&#3652;&#3615;&#3621;&#3660;&#3609;&#3637;&#3657;&#3617;.18(4)&#3616;&#3634;&#3614;&#3619;&#3623;&#3617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image" Target="../media/image39.jpeg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r>
              <a:rPr lang="th-TH"/>
              <a:t>ราย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4F4-4AEB-BDAC-5994DE747B6A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4F4-4AEB-BDAC-5994DE747B6A}"/>
              </c:ext>
            </c:extLst>
          </c:dPt>
          <c:dPt>
            <c:idx val="2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4F4-4AEB-BDAC-5994DE747B6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4F4-4AEB-BDAC-5994DE747B6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4F4-4AEB-BDAC-5994DE747B6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4F4-4AEB-BDAC-5994DE747B6A}"/>
              </c:ext>
            </c:extLst>
          </c:dPt>
          <c:dPt>
            <c:idx val="6"/>
            <c:invertIfNegative val="0"/>
            <c:bubble3D val="0"/>
            <c:spPr>
              <a:solidFill>
                <a:srgbClr val="9D2D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4F4-4AEB-BDAC-5994DE747B6A}"/>
              </c:ext>
            </c:extLst>
          </c:dPt>
          <c:dPt>
            <c:idx val="7"/>
            <c:invertIfNegative val="0"/>
            <c:bubble3D val="0"/>
            <c:spPr>
              <a:blipFill>
                <a:blip xmlns:r="http://schemas.openxmlformats.org/officeDocument/2006/relationships" r:embed="rId4"/>
                <a:tile tx="0" ty="0" sx="100000" sy="100000" flip="none" algn="tl"/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4F4-4AEB-BDAC-5994DE747B6A}"/>
              </c:ext>
            </c:extLst>
          </c:dPt>
          <c:dPt>
            <c:idx val="8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64F4-4AEB-BDAC-5994DE747B6A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64F4-4AEB-BDAC-5994DE747B6A}"/>
              </c:ext>
            </c:extLst>
          </c:dPt>
          <c:dPt>
            <c:idx val="1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64F4-4AEB-BDAC-5994DE747B6A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64F4-4AEB-BDAC-5994DE747B6A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64F4-4AEB-BDAC-5994DE747B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จำนวนเคสรายปี!$A$2:$A$15</c:f>
              <c:strCache>
                <c:ptCount val="14"/>
                <c:pt idx="0">
                  <c:v>ปี 2551</c:v>
                </c:pt>
                <c:pt idx="1">
                  <c:v>ปี 2552</c:v>
                </c:pt>
                <c:pt idx="2">
                  <c:v>ปี 2553</c:v>
                </c:pt>
                <c:pt idx="3">
                  <c:v>ปี 2554</c:v>
                </c:pt>
                <c:pt idx="4">
                  <c:v>ปี 2555</c:v>
                </c:pt>
                <c:pt idx="5">
                  <c:v>ปี 2556</c:v>
                </c:pt>
                <c:pt idx="6">
                  <c:v>ปี 2557</c:v>
                </c:pt>
                <c:pt idx="7">
                  <c:v>ปี 2558</c:v>
                </c:pt>
                <c:pt idx="8">
                  <c:v>ปี 2559</c:v>
                </c:pt>
                <c:pt idx="9">
                  <c:v>ปี 2560</c:v>
                </c:pt>
                <c:pt idx="10">
                  <c:v>ปี 2561</c:v>
                </c:pt>
                <c:pt idx="11">
                  <c:v>ปี 2562</c:v>
                </c:pt>
                <c:pt idx="12">
                  <c:v>ปี 2563</c:v>
                </c:pt>
                <c:pt idx="13">
                  <c:v>ปี 2564</c:v>
                </c:pt>
              </c:strCache>
            </c:strRef>
          </c:cat>
          <c:val>
            <c:numRef>
              <c:f>จำนวนเคสรายปี!$B$2:$B$15</c:f>
              <c:numCache>
                <c:formatCode>General</c:formatCode>
                <c:ptCount val="14"/>
                <c:pt idx="0">
                  <c:v>46</c:v>
                </c:pt>
                <c:pt idx="1">
                  <c:v>48</c:v>
                </c:pt>
                <c:pt idx="2">
                  <c:v>50</c:v>
                </c:pt>
                <c:pt idx="3">
                  <c:v>83</c:v>
                </c:pt>
                <c:pt idx="4">
                  <c:v>99</c:v>
                </c:pt>
                <c:pt idx="5">
                  <c:v>95</c:v>
                </c:pt>
                <c:pt idx="6">
                  <c:v>100</c:v>
                </c:pt>
                <c:pt idx="7">
                  <c:v>83</c:v>
                </c:pt>
                <c:pt idx="8">
                  <c:v>71</c:v>
                </c:pt>
                <c:pt idx="9">
                  <c:v>93</c:v>
                </c:pt>
                <c:pt idx="10">
                  <c:v>93</c:v>
                </c:pt>
                <c:pt idx="11">
                  <c:v>102</c:v>
                </c:pt>
                <c:pt idx="12">
                  <c:v>97</c:v>
                </c:pt>
                <c:pt idx="13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64F4-4AEB-BDAC-5994DE747B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2303392"/>
        <c:axId val="2090586160"/>
      </c:barChart>
      <c:catAx>
        <c:axId val="162230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en-US"/>
          </a:p>
        </c:txPr>
        <c:crossAx val="2090586160"/>
        <c:crosses val="autoZero"/>
        <c:auto val="1"/>
        <c:lblAlgn val="ctr"/>
        <c:lblOffset val="100"/>
        <c:noMultiLvlLbl val="0"/>
      </c:catAx>
      <c:valAx>
        <c:axId val="209058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en-US"/>
          </a:p>
        </c:txPr>
        <c:crossAx val="162230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 sz="18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en-US"/>
    </a:p>
  </c:txPr>
  <c:externalData r:id="rId5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r>
              <a:rPr lang="th-TH"/>
              <a:t>เรื่อง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9483386561626654E-2"/>
          <c:y val="0.12348286414367951"/>
          <c:w val="0.92841540226912"/>
          <c:h val="0.4889606536973491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นำไปใช้!$B$3</c:f>
              <c:strCache>
                <c:ptCount val="1"/>
                <c:pt idx="0">
                  <c:v>ตรวจสอบเบื้องต้นมีมูลความจริง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นำไปใช้!$C$2:$Q$2</c:f>
              <c:strCache>
                <c:ptCount val="15"/>
                <c:pt idx="0">
                  <c:v>โสต สอ นาสิก</c:v>
                </c:pt>
                <c:pt idx="1">
                  <c:v>กุมารเวชกรรม</c:v>
                </c:pt>
                <c:pt idx="2">
                  <c:v>จักษุกรรม</c:v>
                </c:pt>
                <c:pt idx="3">
                  <c:v>จักษุวิทยา</c:v>
                </c:pt>
                <c:pt idx="4">
                  <c:v>จิตเวช</c:v>
                </c:pt>
                <c:pt idx="5">
                  <c:v>ฉุกเฉินและอุบัติเหตุ</c:v>
                </c:pt>
                <c:pt idx="6">
                  <c:v>ทันตกรรม</c:v>
                </c:pt>
                <c:pt idx="7">
                  <c:v>ศัลยกรรม</c:v>
                </c:pt>
                <c:pt idx="8">
                  <c:v>ศัลยกรรมกระดูก</c:v>
                </c:pt>
                <c:pt idx="9">
                  <c:v>สูตินรีเวช</c:v>
                </c:pt>
                <c:pt idx="10">
                  <c:v>สูตินรีเวชกรรม</c:v>
                </c:pt>
                <c:pt idx="11">
                  <c:v>หู คอ จมูก</c:v>
                </c:pt>
                <c:pt idx="12">
                  <c:v>อายุรกรรม</c:v>
                </c:pt>
                <c:pt idx="13">
                  <c:v>อื่นๆ</c:v>
                </c:pt>
                <c:pt idx="14">
                  <c:v>ไม่ระบุ</c:v>
                </c:pt>
              </c:strCache>
            </c:strRef>
          </c:cat>
          <c:val>
            <c:numRef>
              <c:f>นำไปใช้!$C$3:$Q$3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5</c:v>
                </c:pt>
                <c:pt idx="8">
                  <c:v>3</c:v>
                </c:pt>
                <c:pt idx="9">
                  <c:v>1</c:v>
                </c:pt>
                <c:pt idx="10">
                  <c:v>2</c:v>
                </c:pt>
                <c:pt idx="11">
                  <c:v>1</c:v>
                </c:pt>
                <c:pt idx="12">
                  <c:v>42</c:v>
                </c:pt>
                <c:pt idx="13">
                  <c:v>12</c:v>
                </c:pt>
                <c:pt idx="1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5F-4E4B-AE4D-C1CDA4CF97A9}"/>
            </c:ext>
          </c:extLst>
        </c:ser>
        <c:ser>
          <c:idx val="1"/>
          <c:order val="1"/>
          <c:tx>
            <c:strRef>
              <c:f>นำไปใช้!$B$4</c:f>
              <c:strCache>
                <c:ptCount val="1"/>
                <c:pt idx="0">
                  <c:v>ผู้ร้องเข้าใจผิด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นำไปใช้!$C$2:$Q$2</c:f>
              <c:strCache>
                <c:ptCount val="15"/>
                <c:pt idx="0">
                  <c:v>โสต สอ นาสิก</c:v>
                </c:pt>
                <c:pt idx="1">
                  <c:v>กุมารเวชกรรม</c:v>
                </c:pt>
                <c:pt idx="2">
                  <c:v>จักษุกรรม</c:v>
                </c:pt>
                <c:pt idx="3">
                  <c:v>จักษุวิทยา</c:v>
                </c:pt>
                <c:pt idx="4">
                  <c:v>จิตเวช</c:v>
                </c:pt>
                <c:pt idx="5">
                  <c:v>ฉุกเฉินและอุบัติเหตุ</c:v>
                </c:pt>
                <c:pt idx="6">
                  <c:v>ทันตกรรม</c:v>
                </c:pt>
                <c:pt idx="7">
                  <c:v>ศัลยกรรม</c:v>
                </c:pt>
                <c:pt idx="8">
                  <c:v>ศัลยกรรมกระดูก</c:v>
                </c:pt>
                <c:pt idx="9">
                  <c:v>สูตินรีเวช</c:v>
                </c:pt>
                <c:pt idx="10">
                  <c:v>สูตินรีเวชกรรม</c:v>
                </c:pt>
                <c:pt idx="11">
                  <c:v>หู คอ จมูก</c:v>
                </c:pt>
                <c:pt idx="12">
                  <c:v>อายุรกรรม</c:v>
                </c:pt>
                <c:pt idx="13">
                  <c:v>อื่นๆ</c:v>
                </c:pt>
                <c:pt idx="14">
                  <c:v>ไม่ระบุ</c:v>
                </c:pt>
              </c:strCache>
            </c:strRef>
          </c:cat>
          <c:val>
            <c:numRef>
              <c:f>นำไปใช้!$C$4:$Q$4</c:f>
              <c:numCache>
                <c:formatCode>General</c:formatCode>
                <c:ptCount val="15"/>
                <c:pt idx="1">
                  <c:v>5</c:v>
                </c:pt>
                <c:pt idx="2">
                  <c:v>1</c:v>
                </c:pt>
                <c:pt idx="3">
                  <c:v>3</c:v>
                </c:pt>
                <c:pt idx="5">
                  <c:v>4</c:v>
                </c:pt>
                <c:pt idx="6">
                  <c:v>2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3</c:v>
                </c:pt>
                <c:pt idx="12">
                  <c:v>24</c:v>
                </c:pt>
                <c:pt idx="13">
                  <c:v>11</c:v>
                </c:pt>
                <c:pt idx="1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5F-4E4B-AE4D-C1CDA4CF97A9}"/>
            </c:ext>
          </c:extLst>
        </c:ser>
        <c:ser>
          <c:idx val="2"/>
          <c:order val="2"/>
          <c:tx>
            <c:strRef>
              <c:f>นำไปใช้!$B$5</c:f>
              <c:strCache>
                <c:ptCount val="1"/>
                <c:pt idx="0">
                  <c:v>ไม่ระบุ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cat>
            <c:strRef>
              <c:f>นำไปใช้!$C$2:$Q$2</c:f>
              <c:strCache>
                <c:ptCount val="15"/>
                <c:pt idx="0">
                  <c:v>โสต สอ นาสิก</c:v>
                </c:pt>
                <c:pt idx="1">
                  <c:v>กุมารเวชกรรม</c:v>
                </c:pt>
                <c:pt idx="2">
                  <c:v>จักษุกรรม</c:v>
                </c:pt>
                <c:pt idx="3">
                  <c:v>จักษุวิทยา</c:v>
                </c:pt>
                <c:pt idx="4">
                  <c:v>จิตเวช</c:v>
                </c:pt>
                <c:pt idx="5">
                  <c:v>ฉุกเฉินและอุบัติเหตุ</c:v>
                </c:pt>
                <c:pt idx="6">
                  <c:v>ทันตกรรม</c:v>
                </c:pt>
                <c:pt idx="7">
                  <c:v>ศัลยกรรม</c:v>
                </c:pt>
                <c:pt idx="8">
                  <c:v>ศัลยกรรมกระดูก</c:v>
                </c:pt>
                <c:pt idx="9">
                  <c:v>สูตินรีเวช</c:v>
                </c:pt>
                <c:pt idx="10">
                  <c:v>สูตินรีเวชกรรม</c:v>
                </c:pt>
                <c:pt idx="11">
                  <c:v>หู คอ จมูก</c:v>
                </c:pt>
                <c:pt idx="12">
                  <c:v>อายุรกรรม</c:v>
                </c:pt>
                <c:pt idx="13">
                  <c:v>อื่นๆ</c:v>
                </c:pt>
                <c:pt idx="14">
                  <c:v>ไม่ระบุ</c:v>
                </c:pt>
              </c:strCache>
            </c:strRef>
          </c:cat>
          <c:val>
            <c:numRef>
              <c:f>นำไปใช้!$C$5:$Q$5</c:f>
              <c:numCache>
                <c:formatCode>General</c:formatCode>
                <c:ptCount val="15"/>
                <c:pt idx="5">
                  <c:v>1</c:v>
                </c:pt>
                <c:pt idx="10">
                  <c:v>1</c:v>
                </c:pt>
                <c:pt idx="12">
                  <c:v>1</c:v>
                </c:pt>
                <c:pt idx="13">
                  <c:v>3</c:v>
                </c:pt>
                <c:pt idx="1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5F-4E4B-AE4D-C1CDA4CF97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46090255"/>
        <c:axId val="1544207279"/>
      </c:barChart>
      <c:catAx>
        <c:axId val="1546090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en-US"/>
          </a:p>
        </c:txPr>
        <c:crossAx val="1544207279"/>
        <c:crosses val="autoZero"/>
        <c:auto val="1"/>
        <c:lblAlgn val="ctr"/>
        <c:lblOffset val="100"/>
        <c:noMultiLvlLbl val="0"/>
      </c:catAx>
      <c:valAx>
        <c:axId val="15442072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en-US"/>
          </a:p>
        </c:txPr>
        <c:crossAx val="15460902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accent4">
            <a:lumMod val="40000"/>
            <a:lumOff val="6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4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r>
              <a:rPr lang="th-TH"/>
              <a:t>เรื่อง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นำไปใช้!$C$98</c:f>
              <c:strCache>
                <c:ptCount val="1"/>
                <c:pt idx="0">
                  <c:v>ไม่ได้รับความสะดวกตามสมควร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นำไปใช้!$B$99:$B$106</c:f>
              <c:strCache>
                <c:ptCount val="8"/>
                <c:pt idx="0">
                  <c:v>นครปฐม</c:v>
                </c:pt>
                <c:pt idx="1">
                  <c:v>สมุทรสาคร</c:v>
                </c:pt>
                <c:pt idx="2">
                  <c:v>ประจวบคีรีขันธ์</c:v>
                </c:pt>
                <c:pt idx="3">
                  <c:v>สุพรรณบุรี</c:v>
                </c:pt>
                <c:pt idx="4">
                  <c:v>ราชบุรี</c:v>
                </c:pt>
                <c:pt idx="5">
                  <c:v>กาญจนบุรี</c:v>
                </c:pt>
                <c:pt idx="6">
                  <c:v>เพชรบุรี</c:v>
                </c:pt>
                <c:pt idx="7">
                  <c:v>สมุทรสงคราม</c:v>
                </c:pt>
              </c:strCache>
            </c:strRef>
          </c:cat>
          <c:val>
            <c:numRef>
              <c:f>นำไปใช้!$C$99:$C$106</c:f>
              <c:numCache>
                <c:formatCode>General</c:formatCode>
                <c:ptCount val="8"/>
                <c:pt idx="0">
                  <c:v>16</c:v>
                </c:pt>
                <c:pt idx="1">
                  <c:v>11</c:v>
                </c:pt>
                <c:pt idx="2">
                  <c:v>7</c:v>
                </c:pt>
                <c:pt idx="3">
                  <c:v>8</c:v>
                </c:pt>
                <c:pt idx="4">
                  <c:v>2</c:v>
                </c:pt>
                <c:pt idx="5">
                  <c:v>2</c:v>
                </c:pt>
                <c:pt idx="6">
                  <c:v>4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D9-4588-82B4-F0F0B97B3BE7}"/>
            </c:ext>
          </c:extLst>
        </c:ser>
        <c:ser>
          <c:idx val="1"/>
          <c:order val="1"/>
          <c:tx>
            <c:strRef>
              <c:f>นำไปใช้!$D$98</c:f>
              <c:strCache>
                <c:ptCount val="1"/>
                <c:pt idx="0">
                  <c:v>ไม่ได้รับบริการตามสิทธิที่กำหนด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นำไปใช้!$B$99:$B$106</c:f>
              <c:strCache>
                <c:ptCount val="8"/>
                <c:pt idx="0">
                  <c:v>นครปฐม</c:v>
                </c:pt>
                <c:pt idx="1">
                  <c:v>สมุทรสาคร</c:v>
                </c:pt>
                <c:pt idx="2">
                  <c:v>ประจวบคีรีขันธ์</c:v>
                </c:pt>
                <c:pt idx="3">
                  <c:v>สุพรรณบุรี</c:v>
                </c:pt>
                <c:pt idx="4">
                  <c:v>ราชบุรี</c:v>
                </c:pt>
                <c:pt idx="5">
                  <c:v>กาญจนบุรี</c:v>
                </c:pt>
                <c:pt idx="6">
                  <c:v>เพชรบุรี</c:v>
                </c:pt>
                <c:pt idx="7">
                  <c:v>สมุทรสงคราม</c:v>
                </c:pt>
              </c:strCache>
            </c:strRef>
          </c:cat>
          <c:val>
            <c:numRef>
              <c:f>นำไปใช้!$D$99:$D$106</c:f>
              <c:numCache>
                <c:formatCode>General</c:formatCode>
                <c:ptCount val="8"/>
                <c:pt idx="0">
                  <c:v>32</c:v>
                </c:pt>
                <c:pt idx="1">
                  <c:v>20</c:v>
                </c:pt>
                <c:pt idx="2">
                  <c:v>10</c:v>
                </c:pt>
                <c:pt idx="3">
                  <c:v>5</c:v>
                </c:pt>
                <c:pt idx="4">
                  <c:v>8</c:v>
                </c:pt>
                <c:pt idx="5">
                  <c:v>9</c:v>
                </c:pt>
                <c:pt idx="6">
                  <c:v>2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D9-4588-82B4-F0F0B97B3BE7}"/>
            </c:ext>
          </c:extLst>
        </c:ser>
        <c:ser>
          <c:idx val="2"/>
          <c:order val="2"/>
          <c:tx>
            <c:strRef>
              <c:f>นำไปใช้!$E$98</c:f>
              <c:strCache>
                <c:ptCount val="1"/>
                <c:pt idx="0">
                  <c:v>ถูกเรียกเก็บเงิน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นำไปใช้!$B$99:$B$106</c:f>
              <c:strCache>
                <c:ptCount val="8"/>
                <c:pt idx="0">
                  <c:v>นครปฐม</c:v>
                </c:pt>
                <c:pt idx="1">
                  <c:v>สมุทรสาคร</c:v>
                </c:pt>
                <c:pt idx="2">
                  <c:v>ประจวบคีรีขันธ์</c:v>
                </c:pt>
                <c:pt idx="3">
                  <c:v>สุพรรณบุรี</c:v>
                </c:pt>
                <c:pt idx="4">
                  <c:v>ราชบุรี</c:v>
                </c:pt>
                <c:pt idx="5">
                  <c:v>กาญจนบุรี</c:v>
                </c:pt>
                <c:pt idx="6">
                  <c:v>เพชรบุรี</c:v>
                </c:pt>
                <c:pt idx="7">
                  <c:v>สมุทรสงคราม</c:v>
                </c:pt>
              </c:strCache>
            </c:strRef>
          </c:cat>
          <c:val>
            <c:numRef>
              <c:f>นำไปใช้!$E$99:$E$106</c:f>
              <c:numCache>
                <c:formatCode>General</c:formatCode>
                <c:ptCount val="8"/>
                <c:pt idx="0">
                  <c:v>14</c:v>
                </c:pt>
                <c:pt idx="1">
                  <c:v>30</c:v>
                </c:pt>
                <c:pt idx="2">
                  <c:v>6</c:v>
                </c:pt>
                <c:pt idx="3">
                  <c:v>6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D9-4588-82B4-F0F0B97B3BE7}"/>
            </c:ext>
          </c:extLst>
        </c:ser>
        <c:ser>
          <c:idx val="3"/>
          <c:order val="3"/>
          <c:tx>
            <c:strRef>
              <c:f>นำไปใช้!$F$98</c:f>
              <c:strCache>
                <c:ptCount val="1"/>
                <c:pt idx="0">
                  <c:v>มาตรฐานการให้บริการสาธารณสุข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นำไปใช้!$B$99:$B$106</c:f>
              <c:strCache>
                <c:ptCount val="8"/>
                <c:pt idx="0">
                  <c:v>นครปฐม</c:v>
                </c:pt>
                <c:pt idx="1">
                  <c:v>สมุทรสาคร</c:v>
                </c:pt>
                <c:pt idx="2">
                  <c:v>ประจวบคีรีขันธ์</c:v>
                </c:pt>
                <c:pt idx="3">
                  <c:v>สุพรรณบุรี</c:v>
                </c:pt>
                <c:pt idx="4">
                  <c:v>ราชบุรี</c:v>
                </c:pt>
                <c:pt idx="5">
                  <c:v>กาญจนบุรี</c:v>
                </c:pt>
                <c:pt idx="6">
                  <c:v>เพชรบุรี</c:v>
                </c:pt>
                <c:pt idx="7">
                  <c:v>สมุทรสงคราม</c:v>
                </c:pt>
              </c:strCache>
            </c:strRef>
          </c:cat>
          <c:val>
            <c:numRef>
              <c:f>นำไปใช้!$F$99:$F$106</c:f>
              <c:numCache>
                <c:formatCode>General</c:formatCode>
                <c:ptCount val="8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D9-4588-82B4-F0F0B97B3B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99087807"/>
        <c:axId val="1699092799"/>
      </c:barChart>
      <c:catAx>
        <c:axId val="1699087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en-US"/>
          </a:p>
        </c:txPr>
        <c:crossAx val="1699092799"/>
        <c:crosses val="autoZero"/>
        <c:auto val="1"/>
        <c:lblAlgn val="ctr"/>
        <c:lblOffset val="100"/>
        <c:noMultiLvlLbl val="0"/>
      </c:catAx>
      <c:valAx>
        <c:axId val="1699092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en-US"/>
          </a:p>
        </c:txPr>
        <c:crossAx val="1699087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 sz="24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นำไปใช้!$D$128</c:f>
              <c:strCache>
                <c:ptCount val="1"/>
                <c:pt idx="0">
                  <c:v>จำนวน(ราย)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481-42B5-9091-38E8DB724F3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481-42B5-9091-38E8DB724F3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481-42B5-9091-38E8DB724F3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481-42B5-9091-38E8DB724F3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481-42B5-9091-38E8DB724F3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481-42B5-9091-38E8DB724F3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481-42B5-9091-38E8DB724F3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8481-42B5-9091-38E8DB724F3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8481-42B5-9091-38E8DB724F3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8481-42B5-9091-38E8DB724F3A}"/>
              </c:ext>
            </c:extLst>
          </c:dPt>
          <c:dLbls>
            <c:dLbl>
              <c:idx val="0"/>
              <c:layout>
                <c:manualLayout>
                  <c:x val="1.4845800524934383E-2"/>
                  <c:y val="-0.135106445027704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81-42B5-9091-38E8DB724F3A}"/>
                </c:ext>
              </c:extLst>
            </c:dLbl>
            <c:dLbl>
              <c:idx val="1"/>
              <c:layout>
                <c:manualLayout>
                  <c:x val="-8.9468722659667543E-2"/>
                  <c:y val="-4.1403105861767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81-42B5-9091-38E8DB724F3A}"/>
                </c:ext>
              </c:extLst>
            </c:dLbl>
            <c:dLbl>
              <c:idx val="2"/>
              <c:layout>
                <c:manualLayout>
                  <c:x val="-6.2935258092738408E-2"/>
                  <c:y val="-0.101221930592009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81-42B5-9091-38E8DB724F3A}"/>
                </c:ext>
              </c:extLst>
            </c:dLbl>
            <c:dLbl>
              <c:idx val="3"/>
              <c:layout>
                <c:manualLayout>
                  <c:x val="-6.1308398950131231E-2"/>
                  <c:y val="-3.3579396325459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81-42B5-9091-38E8DB724F3A}"/>
                </c:ext>
              </c:extLst>
            </c:dLbl>
            <c:dLbl>
              <c:idx val="5"/>
              <c:layout>
                <c:manualLayout>
                  <c:x val="-9.0599300087489069E-3"/>
                  <c:y val="-2.3771872265966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481-42B5-9091-38E8DB724F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นำไปใช้!$C$129:$C$138</c:f>
              <c:strCache>
                <c:ptCount val="10"/>
                <c:pt idx="0">
                  <c:v>สูติกรรม</c:v>
                </c:pt>
                <c:pt idx="1">
                  <c:v>ศัลยกรรม</c:v>
                </c:pt>
                <c:pt idx="2">
                  <c:v>อายุรกรรม</c:v>
                </c:pt>
                <c:pt idx="3">
                  <c:v>อุบัติเหตุ</c:v>
                </c:pt>
                <c:pt idx="4">
                  <c:v>นรีเวชกรรม</c:v>
                </c:pt>
                <c:pt idx="5">
                  <c:v>จักษุ</c:v>
                </c:pt>
                <c:pt idx="6">
                  <c:v>กุมารเวชกรรม</c:v>
                </c:pt>
                <c:pt idx="7">
                  <c:v>ชันสูตรโรค</c:v>
                </c:pt>
                <c:pt idx="8">
                  <c:v>วัคซีน</c:v>
                </c:pt>
                <c:pt idx="9">
                  <c:v>ไม่ระบุ</c:v>
                </c:pt>
              </c:strCache>
            </c:strRef>
          </c:cat>
          <c:val>
            <c:numRef>
              <c:f>นำไปใช้!$D$129:$D$138</c:f>
              <c:numCache>
                <c:formatCode>General</c:formatCode>
                <c:ptCount val="10"/>
                <c:pt idx="0">
                  <c:v>42</c:v>
                </c:pt>
                <c:pt idx="1">
                  <c:v>12</c:v>
                </c:pt>
                <c:pt idx="2">
                  <c:v>11</c:v>
                </c:pt>
                <c:pt idx="3">
                  <c:v>8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481-42B5-9091-38E8DB724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E2F8FC"/>
    </a:solidFill>
    <a:ln>
      <a:noFill/>
    </a:ln>
    <a:effectLst/>
  </c:spPr>
  <c:txPr>
    <a:bodyPr/>
    <a:lstStyle/>
    <a:p>
      <a:pPr>
        <a:defRPr sz="24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0D17-45A1-AD12-0A74B727F15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3-0D17-45A1-AD12-0A74B727F15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5-0D17-45A1-AD12-0A74B727F15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7-0D17-45A1-AD12-0A74B727F150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9-0D17-45A1-AD12-0A74B727F150}"/>
              </c:ext>
            </c:extLst>
          </c:dPt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ight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นำไปใช้!$H$52:$H$61</c:f>
              <c:strCache>
                <c:ptCount val="10"/>
                <c:pt idx="0">
                  <c:v>สูติกรรม(บุตรเสียชีวิต)</c:v>
                </c:pt>
                <c:pt idx="1">
                  <c:v>สูติกรรม(ทำหมัน)</c:v>
                </c:pt>
                <c:pt idx="2">
                  <c:v>สูติกรรม(มารดาเสียชีวิต)</c:v>
                </c:pt>
                <c:pt idx="3">
                  <c:v>สูติกรรม(บุตรทุพลภาพถาวร)</c:v>
                </c:pt>
                <c:pt idx="4">
                  <c:v>สูติกรรม(บาดเจ็บจากการคลอด)</c:v>
                </c:pt>
                <c:pt idx="5">
                  <c:v>สูติกรรม (ฉีดยาผิด)</c:v>
                </c:pt>
                <c:pt idx="6">
                  <c:v>สูติกรรม(ตัดมดลูก ปีกมดลูกและท่อนำไข่)</c:v>
                </c:pt>
                <c:pt idx="7">
                  <c:v>สูติกรรม(บุตรพิการ)</c:v>
                </c:pt>
                <c:pt idx="8">
                  <c:v>สูติกรรม(ผ้าติดช่องคลอด)</c:v>
                </c:pt>
                <c:pt idx="9">
                  <c:v>สูตืกรรม(ไหล่ติด)</c:v>
                </c:pt>
              </c:strCache>
            </c:strRef>
          </c:cat>
          <c:val>
            <c:numRef>
              <c:f>นำไปใช้!$I$52:$I$61</c:f>
              <c:numCache>
                <c:formatCode>General</c:formatCode>
                <c:ptCount val="10"/>
                <c:pt idx="0">
                  <c:v>21</c:v>
                </c:pt>
                <c:pt idx="1">
                  <c:v>6</c:v>
                </c:pt>
                <c:pt idx="2">
                  <c:v>5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D17-45A1-AD12-0A74B727F15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9"/>
        <c:overlap val="-59"/>
        <c:axId val="1419261712"/>
        <c:axId val="1365881600"/>
      </c:barChart>
      <c:catAx>
        <c:axId val="1419261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endParaRPr lang="en-US"/>
          </a:p>
        </c:txPr>
        <c:crossAx val="1365881600"/>
        <c:crosses val="autoZero"/>
        <c:auto val="1"/>
        <c:lblAlgn val="ctr"/>
        <c:lblOffset val="100"/>
        <c:noMultiLvlLbl val="0"/>
      </c:catAx>
      <c:valAx>
        <c:axId val="1365881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en-US"/>
          </a:p>
        </c:txPr>
        <c:crossAx val="1419261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E2F8FC"/>
    </a:solidFill>
    <a:ln>
      <a:noFill/>
    </a:ln>
    <a:effectLst/>
  </c:spPr>
  <c:txPr>
    <a:bodyPr/>
    <a:lstStyle/>
    <a:p>
      <a:pPr>
        <a:defRPr sz="24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sz="2400" b="1"/>
              <a:t>ราย</a:t>
            </a:r>
            <a:endParaRPr lang="en-US" sz="2400" b="1"/>
          </a:p>
        </c:rich>
      </c:tx>
      <c:layout>
        <c:manualLayout>
          <c:xMode val="edge"/>
          <c:yMode val="edge"/>
          <c:x val="0.84790231546735095"/>
          <c:y val="7.76917436311122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94-4CCD-98B3-DACC59354A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94-4CCD-98B3-DACC59354A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94-4CCD-98B3-DACC59354A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194-4CCD-98B3-DACC59354AC8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194-4CCD-98B3-DACC59354AC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194-4CCD-98B3-DACC59354AC8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194-4CCD-98B3-DACC59354AC8}"/>
              </c:ext>
            </c:extLst>
          </c:dPt>
          <c:dPt>
            <c:idx val="7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194-4CCD-98B3-DACC59354AC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194-4CCD-98B3-DACC59354AC8}"/>
              </c:ext>
            </c:extLst>
          </c:dPt>
          <c:dLbls>
            <c:dLbl>
              <c:idx val="0"/>
              <c:layout>
                <c:manualLayout>
                  <c:x val="-2.0017875161189171E-2"/>
                  <c:y val="-2.3731666991571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94-4CCD-98B3-DACC59354AC8}"/>
                </c:ext>
              </c:extLst>
            </c:dLbl>
            <c:dLbl>
              <c:idx val="1"/>
              <c:layout>
                <c:manualLayout>
                  <c:x val="-2.6299115208001596E-2"/>
                  <c:y val="-3.7314037630505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94-4CCD-98B3-DACC59354AC8}"/>
                </c:ext>
              </c:extLst>
            </c:dLbl>
            <c:dLbl>
              <c:idx val="4"/>
              <c:layout>
                <c:manualLayout>
                  <c:x val="3.3500942252348329E-2"/>
                  <c:y val="-2.154290161575948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8194-4CCD-98B3-DACC59354AC8}"/>
                </c:ext>
              </c:extLst>
            </c:dLbl>
            <c:dLbl>
              <c:idx val="6"/>
              <c:layout>
                <c:manualLayout>
                  <c:x val="6.3804556897920223E-2"/>
                  <c:y val="-2.0228472838041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194-4CCD-98B3-DACC59354AC8}"/>
                </c:ext>
              </c:extLst>
            </c:dLbl>
            <c:dLbl>
              <c:idx val="7"/>
              <c:layout>
                <c:manualLayout>
                  <c:x val="-3.1120135957031347E-2"/>
                  <c:y val="-1.6502527721888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194-4CCD-98B3-DACC59354AC8}"/>
                </c:ext>
              </c:extLst>
            </c:dLbl>
            <c:dLbl>
              <c:idx val="8"/>
              <c:layout>
                <c:manualLayout>
                  <c:x val="6.5115237218724283E-4"/>
                  <c:y val="-1.556786002287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194-4CCD-98B3-DACC59354A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ใช้งาน!$B$16:$J$16</c:f>
              <c:strCache>
                <c:ptCount val="9"/>
                <c:pt idx="0">
                  <c:v>กุมาร</c:v>
                </c:pt>
                <c:pt idx="1">
                  <c:v>ทำหมัน</c:v>
                </c:pt>
                <c:pt idx="2">
                  <c:v>นรีเวชกรรม</c:v>
                </c:pt>
                <c:pt idx="3">
                  <c:v>ผู้ป่วยนอก</c:v>
                </c:pt>
                <c:pt idx="4">
                  <c:v>ศัลยกรรม</c:v>
                </c:pt>
                <c:pt idx="5">
                  <c:v>ศัลยกรรมกระดูกและข้อ</c:v>
                </c:pt>
                <c:pt idx="6">
                  <c:v>สูติกรรม</c:v>
                </c:pt>
                <c:pt idx="7">
                  <c:v>อายุรกรรม</c:v>
                </c:pt>
                <c:pt idx="8">
                  <c:v>อื่นๆ</c:v>
                </c:pt>
              </c:strCache>
            </c:strRef>
          </c:cat>
          <c:val>
            <c:numRef>
              <c:f>ใช้งาน!$B$24:$J$24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5</c:v>
                </c:pt>
                <c:pt idx="5">
                  <c:v>1</c:v>
                </c:pt>
                <c:pt idx="6">
                  <c:v>12</c:v>
                </c:pt>
                <c:pt idx="7">
                  <c:v>13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194-4CCD-98B3-DACC59354A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4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r>
              <a:rPr lang="th-TH" sz="2800"/>
              <a:t>ราย</a:t>
            </a:r>
            <a:endParaRPr lang="en-US" sz="2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D5-4A1D-8721-1E0CD6EC2CF7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D5-4A1D-8721-1E0CD6EC2CF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FD5-4A1D-8721-1E0CD6EC2CF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FD5-4A1D-8721-1E0CD6EC2CF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FD5-4A1D-8721-1E0CD6EC2CF7}"/>
              </c:ext>
            </c:extLst>
          </c:dPt>
          <c:dPt>
            <c:idx val="6"/>
            <c:invertIfNegative val="0"/>
            <c:bubble3D val="0"/>
            <c:spPr>
              <a:solidFill>
                <a:srgbClr val="00CC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FD5-4A1D-8721-1E0CD6EC2CF7}"/>
              </c:ext>
            </c:extLst>
          </c:dPt>
          <c:dPt>
            <c:idx val="7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FD5-4A1D-8721-1E0CD6EC2CF7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FD5-4A1D-8721-1E0CD6EC2CF7}"/>
              </c:ext>
            </c:extLst>
          </c:dPt>
          <c:dPt>
            <c:idx val="9"/>
            <c:invertIfNegative val="0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FD5-4A1D-8721-1E0CD6EC2CF7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FD5-4A1D-8721-1E0CD6EC2CF7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FFD5-4A1D-8721-1E0CD6EC2CF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จำนวนรวมรายปี!$A$1:$M$1</c:f>
              <c:strCache>
                <c:ptCount val="13"/>
                <c:pt idx="0">
                  <c:v>ปี 2552</c:v>
                </c:pt>
                <c:pt idx="1">
                  <c:v>ปี 2553</c:v>
                </c:pt>
                <c:pt idx="2">
                  <c:v>ปี 2554</c:v>
                </c:pt>
                <c:pt idx="3">
                  <c:v>ปี 2555</c:v>
                </c:pt>
                <c:pt idx="4">
                  <c:v>ปี 2556</c:v>
                </c:pt>
                <c:pt idx="5">
                  <c:v>ปี 2557</c:v>
                </c:pt>
                <c:pt idx="6">
                  <c:v>ปี 2558</c:v>
                </c:pt>
                <c:pt idx="7">
                  <c:v>ปี 2559</c:v>
                </c:pt>
                <c:pt idx="8">
                  <c:v>ปี 2560</c:v>
                </c:pt>
                <c:pt idx="9">
                  <c:v>ปี 2561</c:v>
                </c:pt>
                <c:pt idx="10">
                  <c:v>ปี 2562</c:v>
                </c:pt>
                <c:pt idx="11">
                  <c:v>ปี 2563</c:v>
                </c:pt>
                <c:pt idx="12">
                  <c:v>ปี 2564</c:v>
                </c:pt>
              </c:strCache>
            </c:strRef>
          </c:cat>
          <c:val>
            <c:numRef>
              <c:f>จำนวนรวมรายปี!$A$2:$M$2</c:f>
              <c:numCache>
                <c:formatCode>General</c:formatCode>
                <c:ptCount val="13"/>
                <c:pt idx="0">
                  <c:v>72</c:v>
                </c:pt>
                <c:pt idx="1">
                  <c:v>53</c:v>
                </c:pt>
                <c:pt idx="2">
                  <c:v>44</c:v>
                </c:pt>
                <c:pt idx="3">
                  <c:v>30</c:v>
                </c:pt>
                <c:pt idx="4">
                  <c:v>45</c:v>
                </c:pt>
                <c:pt idx="5">
                  <c:v>39</c:v>
                </c:pt>
                <c:pt idx="6">
                  <c:v>26</c:v>
                </c:pt>
                <c:pt idx="7">
                  <c:v>7</c:v>
                </c:pt>
                <c:pt idx="8">
                  <c:v>33</c:v>
                </c:pt>
                <c:pt idx="9">
                  <c:v>32</c:v>
                </c:pt>
                <c:pt idx="10">
                  <c:v>43</c:v>
                </c:pt>
                <c:pt idx="11">
                  <c:v>35</c:v>
                </c:pt>
                <c:pt idx="12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FD5-4A1D-8721-1E0CD6EC2C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3641007"/>
        <c:axId val="1958264447"/>
      </c:barChart>
      <c:catAx>
        <c:axId val="2083641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en-US"/>
          </a:p>
        </c:txPr>
        <c:crossAx val="1958264447"/>
        <c:crosses val="autoZero"/>
        <c:auto val="1"/>
        <c:lblAlgn val="ctr"/>
        <c:lblOffset val="100"/>
        <c:noMultiLvlLbl val="0"/>
      </c:catAx>
      <c:valAx>
        <c:axId val="19582644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en-US"/>
          </a:p>
        </c:txPr>
        <c:crossAx val="2083641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20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/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r>
              <a:rPr lang="th-TH" sz="2400">
                <a:solidFill>
                  <a:schemeClr val="tx1"/>
                </a:solidFill>
              </a:rPr>
              <a:t>ราย</a:t>
            </a:r>
            <a:endParaRPr lang="en-US" sz="240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730341626165066"/>
          <c:y val="0.105037933581289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/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'นำมาใช้ปี55-64'!$M$481</c:f>
              <c:strCache>
                <c:ptCount val="1"/>
                <c:pt idx="0">
                  <c:v>2561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rgbClr val="EFDFED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'นำมาใช้ปี55-64'!$L$482:$L$489</c:f>
              <c:strCache>
                <c:ptCount val="8"/>
                <c:pt idx="0">
                  <c:v>ราชบุรี</c:v>
                </c:pt>
                <c:pt idx="1">
                  <c:v>เพชรบุรี</c:v>
                </c:pt>
                <c:pt idx="2">
                  <c:v>กาญจนบุรี</c:v>
                </c:pt>
                <c:pt idx="3">
                  <c:v>นครปฐม</c:v>
                </c:pt>
                <c:pt idx="4">
                  <c:v>สุพรรณบุรี</c:v>
                </c:pt>
                <c:pt idx="5">
                  <c:v>ประจวบคีรีขันธ์</c:v>
                </c:pt>
                <c:pt idx="6">
                  <c:v>สมุทรสาคร</c:v>
                </c:pt>
                <c:pt idx="7">
                  <c:v>สมุทรสงคราม</c:v>
                </c:pt>
              </c:strCache>
            </c:strRef>
          </c:cat>
          <c:val>
            <c:numRef>
              <c:f>'นำมาใช้ปี55-64'!$M$482:$M$489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6</c:v>
                </c:pt>
                <c:pt idx="4">
                  <c:v>6</c:v>
                </c:pt>
                <c:pt idx="5">
                  <c:v>4</c:v>
                </c:pt>
                <c:pt idx="6">
                  <c:v>4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0-4CB8-8F33-93A377F2615B}"/>
            </c:ext>
          </c:extLst>
        </c:ser>
        <c:ser>
          <c:idx val="1"/>
          <c:order val="1"/>
          <c:tx>
            <c:strRef>
              <c:f>'นำมาใช้ปี55-64'!$N$481</c:f>
              <c:strCache>
                <c:ptCount val="1"/>
                <c:pt idx="0">
                  <c:v>2562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rgbClr val="EFDFED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'นำมาใช้ปี55-64'!$L$482:$L$489</c:f>
              <c:strCache>
                <c:ptCount val="8"/>
                <c:pt idx="0">
                  <c:v>ราชบุรี</c:v>
                </c:pt>
                <c:pt idx="1">
                  <c:v>เพชรบุรี</c:v>
                </c:pt>
                <c:pt idx="2">
                  <c:v>กาญจนบุรี</c:v>
                </c:pt>
                <c:pt idx="3">
                  <c:v>นครปฐม</c:v>
                </c:pt>
                <c:pt idx="4">
                  <c:v>สุพรรณบุรี</c:v>
                </c:pt>
                <c:pt idx="5">
                  <c:v>ประจวบคีรีขันธ์</c:v>
                </c:pt>
                <c:pt idx="6">
                  <c:v>สมุทรสาคร</c:v>
                </c:pt>
                <c:pt idx="7">
                  <c:v>สมุทรสงคราม</c:v>
                </c:pt>
              </c:strCache>
            </c:strRef>
          </c:cat>
          <c:val>
            <c:numRef>
              <c:f>'นำมาใช้ปี55-64'!$N$482:$N$489</c:f>
              <c:numCache>
                <c:formatCode>General</c:formatCode>
                <c:ptCount val="8"/>
                <c:pt idx="0">
                  <c:v>7</c:v>
                </c:pt>
                <c:pt idx="1">
                  <c:v>12</c:v>
                </c:pt>
                <c:pt idx="2">
                  <c:v>6</c:v>
                </c:pt>
                <c:pt idx="3">
                  <c:v>4</c:v>
                </c:pt>
                <c:pt idx="4">
                  <c:v>8</c:v>
                </c:pt>
                <c:pt idx="5">
                  <c:v>3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10-4CB8-8F33-93A377F2615B}"/>
            </c:ext>
          </c:extLst>
        </c:ser>
        <c:ser>
          <c:idx val="2"/>
          <c:order val="2"/>
          <c:tx>
            <c:strRef>
              <c:f>'นำมาใช้ปี55-64'!$O$481</c:f>
              <c:strCache>
                <c:ptCount val="1"/>
                <c:pt idx="0">
                  <c:v>2563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rgbClr val="EFDFED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'นำมาใช้ปี55-64'!$L$482:$L$489</c:f>
              <c:strCache>
                <c:ptCount val="8"/>
                <c:pt idx="0">
                  <c:v>ราชบุรี</c:v>
                </c:pt>
                <c:pt idx="1">
                  <c:v>เพชรบุรี</c:v>
                </c:pt>
                <c:pt idx="2">
                  <c:v>กาญจนบุรี</c:v>
                </c:pt>
                <c:pt idx="3">
                  <c:v>นครปฐม</c:v>
                </c:pt>
                <c:pt idx="4">
                  <c:v>สุพรรณบุรี</c:v>
                </c:pt>
                <c:pt idx="5">
                  <c:v>ประจวบคีรีขันธ์</c:v>
                </c:pt>
                <c:pt idx="6">
                  <c:v>สมุทรสาคร</c:v>
                </c:pt>
                <c:pt idx="7">
                  <c:v>สมุทรสงคราม</c:v>
                </c:pt>
              </c:strCache>
            </c:strRef>
          </c:cat>
          <c:val>
            <c:numRef>
              <c:f>'นำมาใช้ปี55-64'!$O$482:$O$489</c:f>
              <c:numCache>
                <c:formatCode>General</c:formatCode>
                <c:ptCount val="8"/>
                <c:pt idx="0">
                  <c:v>3</c:v>
                </c:pt>
                <c:pt idx="1">
                  <c:v>9</c:v>
                </c:pt>
                <c:pt idx="2">
                  <c:v>4</c:v>
                </c:pt>
                <c:pt idx="3">
                  <c:v>7</c:v>
                </c:pt>
                <c:pt idx="4">
                  <c:v>7</c:v>
                </c:pt>
                <c:pt idx="5">
                  <c:v>4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10-4CB8-8F33-93A377F2615B}"/>
            </c:ext>
          </c:extLst>
        </c:ser>
        <c:ser>
          <c:idx val="3"/>
          <c:order val="3"/>
          <c:tx>
            <c:strRef>
              <c:f>'นำมาใช้ปี55-64'!$P$481</c:f>
              <c:strCache>
                <c:ptCount val="1"/>
                <c:pt idx="0">
                  <c:v>2564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rgbClr val="EFDFED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'นำมาใช้ปี55-64'!$L$482:$L$489</c:f>
              <c:strCache>
                <c:ptCount val="8"/>
                <c:pt idx="0">
                  <c:v>ราชบุรี</c:v>
                </c:pt>
                <c:pt idx="1">
                  <c:v>เพชรบุรี</c:v>
                </c:pt>
                <c:pt idx="2">
                  <c:v>กาญจนบุรี</c:v>
                </c:pt>
                <c:pt idx="3">
                  <c:v>นครปฐม</c:v>
                </c:pt>
                <c:pt idx="4">
                  <c:v>สุพรรณบุรี</c:v>
                </c:pt>
                <c:pt idx="5">
                  <c:v>ประจวบคีรีขันธ์</c:v>
                </c:pt>
                <c:pt idx="6">
                  <c:v>สมุทรสาคร</c:v>
                </c:pt>
                <c:pt idx="7">
                  <c:v>สมุทรสงคราม</c:v>
                </c:pt>
              </c:strCache>
            </c:strRef>
          </c:cat>
          <c:val>
            <c:numRef>
              <c:f>'นำมาใช้ปี55-64'!$P$482:$P$489</c:f>
              <c:numCache>
                <c:formatCode>General</c:formatCode>
                <c:ptCount val="8"/>
                <c:pt idx="0">
                  <c:v>26</c:v>
                </c:pt>
                <c:pt idx="1">
                  <c:v>8</c:v>
                </c:pt>
                <c:pt idx="2">
                  <c:v>19</c:v>
                </c:pt>
                <c:pt idx="3">
                  <c:v>11</c:v>
                </c:pt>
                <c:pt idx="4">
                  <c:v>5</c:v>
                </c:pt>
                <c:pt idx="5">
                  <c:v>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10-4CB8-8F33-93A377F2615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309847855"/>
        <c:axId val="1309838287"/>
        <c:axId val="0"/>
      </c:bar3DChart>
      <c:catAx>
        <c:axId val="1309847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309838287"/>
        <c:crosses val="autoZero"/>
        <c:auto val="1"/>
        <c:lblAlgn val="ctr"/>
        <c:lblOffset val="100"/>
        <c:noMultiLvlLbl val="0"/>
      </c:catAx>
      <c:valAx>
        <c:axId val="130983828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09847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7425686673084886"/>
          <c:y val="7.6743360899587873E-2"/>
          <c:w val="0.40148169550796564"/>
          <c:h val="0.155253923734221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sz="2000" b="1"/>
              <a:t>ข้อมูลสะสม</a:t>
            </a:r>
            <a:r>
              <a:rPr lang="th-TH" sz="2000" b="1" baseline="0"/>
              <a:t> ปี 2561-2564</a:t>
            </a:r>
            <a:endParaRPr lang="en-US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1F6-428F-9139-B060F368A538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1F6-428F-9139-B060F368A5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1F6-428F-9139-B060F368A5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1F6-428F-9139-B060F368A53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1F6-428F-9139-B060F368A53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1F6-428F-9139-B060F368A53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1F6-428F-9139-B060F368A53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81F6-428F-9139-B060F368A53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81F6-428F-9139-B060F368A53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81F6-428F-9139-B060F368A53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81F6-428F-9139-B060F368A53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81F6-428F-9139-B060F368A53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81F6-428F-9139-B060F368A53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81F6-428F-9139-B060F368A53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81F6-428F-9139-B060F368A538}"/>
              </c:ext>
            </c:extLst>
          </c:dPt>
          <c:dLbls>
            <c:dLbl>
              <c:idx val="0"/>
              <c:layout>
                <c:manualLayout>
                  <c:x val="-3.0923540124084888E-2"/>
                  <c:y val="-8.5018600142934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F6-428F-9139-B060F368A538}"/>
                </c:ext>
              </c:extLst>
            </c:dLbl>
            <c:dLbl>
              <c:idx val="1"/>
              <c:layout>
                <c:manualLayout>
                  <c:x val="-0.15945064521010424"/>
                  <c:y val="-3.7405457713570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F6-428F-9139-B060F368A538}"/>
                </c:ext>
              </c:extLst>
            </c:dLbl>
            <c:dLbl>
              <c:idx val="2"/>
              <c:layout>
                <c:manualLayout>
                  <c:x val="-5.9139128483691027E-3"/>
                  <c:y val="-3.3703850707869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1F6-428F-9139-B060F368A5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'นำมาใช้ปี55-64'!$A$483:$A$497</c:f>
              <c:strCache>
                <c:ptCount val="15"/>
                <c:pt idx="0">
                  <c:v>พยาบาล </c:v>
                </c:pt>
                <c:pt idx="1">
                  <c:v>ผู้ช่วยเหลือคนไข้</c:v>
                </c:pt>
                <c:pt idx="2">
                  <c:v>แพทย์</c:v>
                </c:pt>
                <c:pt idx="3">
                  <c:v>พนักงานขับรถยนต์</c:v>
                </c:pt>
                <c:pt idx="4">
                  <c:v>ผู้ช่วยพยาบาล</c:v>
                </c:pt>
                <c:pt idx="5">
                  <c:v>พนักงานและคนงาน</c:v>
                </c:pt>
                <c:pt idx="6">
                  <c:v>อื่น ๆ</c:v>
                </c:pt>
                <c:pt idx="7">
                  <c:v>เจ้าพนักงาน</c:v>
                </c:pt>
                <c:pt idx="8">
                  <c:v>พนักงานบริการ</c:v>
                </c:pt>
                <c:pt idx="9">
                  <c:v>พนักงานเปล</c:v>
                </c:pt>
                <c:pt idx="10">
                  <c:v>นักวิชาการ</c:v>
                </c:pt>
                <c:pt idx="11">
                  <c:v>เภสัชกร</c:v>
                </c:pt>
                <c:pt idx="12">
                  <c:v>ทันตแพทย์</c:v>
                </c:pt>
                <c:pt idx="13">
                  <c:v>นักกายภาพบำบัด</c:v>
                </c:pt>
                <c:pt idx="14">
                  <c:v>อสม.</c:v>
                </c:pt>
              </c:strCache>
            </c:strRef>
          </c:cat>
          <c:val>
            <c:numRef>
              <c:f>'นำมาใช้ปี55-64'!$F$483:$F$497</c:f>
              <c:numCache>
                <c:formatCode>General</c:formatCode>
                <c:ptCount val="15"/>
                <c:pt idx="0">
                  <c:v>88</c:v>
                </c:pt>
                <c:pt idx="1">
                  <c:v>35</c:v>
                </c:pt>
                <c:pt idx="2">
                  <c:v>12</c:v>
                </c:pt>
                <c:pt idx="3">
                  <c:v>9</c:v>
                </c:pt>
                <c:pt idx="4">
                  <c:v>8</c:v>
                </c:pt>
                <c:pt idx="5">
                  <c:v>7</c:v>
                </c:pt>
                <c:pt idx="6">
                  <c:v>7</c:v>
                </c:pt>
                <c:pt idx="7">
                  <c:v>5</c:v>
                </c:pt>
                <c:pt idx="8">
                  <c:v>5</c:v>
                </c:pt>
                <c:pt idx="9">
                  <c:v>4</c:v>
                </c:pt>
                <c:pt idx="10">
                  <c:v>3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81F6-428F-9139-B060F368A5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1-1C8B-4ABA-9E8B-7D78F204A560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3-1C8B-4ABA-9E8B-7D78F204A56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1C8B-4ABA-9E8B-7D78F204A560}"/>
              </c:ext>
            </c:extLst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2"/>
                <a:tile tx="0" ty="0" sx="100000" sy="100000" flip="none" algn="tl"/>
              </a:blipFill>
            </c:spPr>
            <c:extLst>
              <c:ext xmlns:c16="http://schemas.microsoft.com/office/drawing/2014/chart" uri="{C3380CC4-5D6E-409C-BE32-E72D297353CC}">
                <c16:uniqueId val="{00000007-1C8B-4ABA-9E8B-7D78F204A56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1C8B-4ABA-9E8B-7D78F204A560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B-1C8B-4ABA-9E8B-7D78F204A560}"/>
              </c:ext>
            </c:extLst>
          </c:dPt>
          <c:dPt>
            <c:idx val="6"/>
            <c:invertIfNegative val="0"/>
            <c:bubble3D val="0"/>
            <c:spPr>
              <a:solidFill>
                <a:srgbClr val="FF0066"/>
              </a:solidFill>
            </c:spPr>
            <c:extLst>
              <c:ext xmlns:c16="http://schemas.microsoft.com/office/drawing/2014/chart" uri="{C3380CC4-5D6E-409C-BE32-E72D297353CC}">
                <c16:uniqueId val="{0000000D-1C8B-4ABA-9E8B-7D78F204A560}"/>
              </c:ext>
            </c:extLst>
          </c:dPt>
          <c:dPt>
            <c:idx val="7"/>
            <c:invertIfNegative val="0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F-1C8B-4ABA-9E8B-7D78F204A560}"/>
              </c:ext>
            </c:extLst>
          </c:dPt>
          <c:dPt>
            <c:idx val="8"/>
            <c:invertIfNegative val="0"/>
            <c:bubble3D val="0"/>
            <c:spPr>
              <a:solidFill>
                <a:srgbClr val="00FFFF"/>
              </a:solidFill>
            </c:spPr>
            <c:extLst>
              <c:ext xmlns:c16="http://schemas.microsoft.com/office/drawing/2014/chart" uri="{C3380CC4-5D6E-409C-BE32-E72D297353CC}">
                <c16:uniqueId val="{00000011-1C8B-4ABA-9E8B-7D78F204A560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13-1C8B-4ABA-9E8B-7D78F204A560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5-1C8B-4ABA-9E8B-7D78F204A560}"/>
              </c:ext>
            </c:extLst>
          </c:dPt>
          <c:dPt>
            <c:idx val="12"/>
            <c:invertIfNegative val="0"/>
            <c:bubble3D val="0"/>
            <c:spPr>
              <a:solidFill>
                <a:srgbClr val="EB23C0"/>
              </a:solidFill>
            </c:spPr>
            <c:extLst>
              <c:ext xmlns:c16="http://schemas.microsoft.com/office/drawing/2014/chart" uri="{C3380CC4-5D6E-409C-BE32-E72D297353CC}">
                <c16:uniqueId val="{00000017-1C8B-4ABA-9E8B-7D78F204A560}"/>
              </c:ext>
            </c:extLst>
          </c:dPt>
          <c:dPt>
            <c:idx val="13"/>
            <c:invertIfNegative val="0"/>
            <c:bubble3D val="0"/>
            <c:spPr>
              <a:solidFill>
                <a:srgbClr val="BC72F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A-1C8B-4ABA-9E8B-7D78F204A560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กราฟ!$H$2:$H$15</c:f>
              <c:strCache>
                <c:ptCount val="14"/>
                <c:pt idx="0">
                  <c:v>ปี 2551</c:v>
                </c:pt>
                <c:pt idx="1">
                  <c:v>ปี 2552</c:v>
                </c:pt>
                <c:pt idx="2">
                  <c:v>ปี 2553</c:v>
                </c:pt>
                <c:pt idx="3">
                  <c:v>ปี 2554</c:v>
                </c:pt>
                <c:pt idx="4">
                  <c:v>ปี 2555</c:v>
                </c:pt>
                <c:pt idx="5">
                  <c:v>ปี 2556</c:v>
                </c:pt>
                <c:pt idx="6">
                  <c:v>ปี 2557</c:v>
                </c:pt>
                <c:pt idx="7">
                  <c:v>ปี 2558</c:v>
                </c:pt>
                <c:pt idx="8">
                  <c:v>ปี 2559</c:v>
                </c:pt>
                <c:pt idx="9">
                  <c:v>ปี 2560</c:v>
                </c:pt>
                <c:pt idx="10">
                  <c:v>ปี 2561</c:v>
                </c:pt>
                <c:pt idx="11">
                  <c:v>ปี 2562</c:v>
                </c:pt>
                <c:pt idx="12">
                  <c:v>ปี 2563</c:v>
                </c:pt>
                <c:pt idx="13">
                  <c:v>ปี 2564</c:v>
                </c:pt>
              </c:strCache>
            </c:strRef>
          </c:cat>
          <c:val>
            <c:numRef>
              <c:f>กราฟ!$I$2:$I$15</c:f>
              <c:numCache>
                <c:formatCode>General</c:formatCode>
                <c:ptCount val="14"/>
                <c:pt idx="0">
                  <c:v>144</c:v>
                </c:pt>
                <c:pt idx="1">
                  <c:v>136</c:v>
                </c:pt>
                <c:pt idx="2">
                  <c:v>153</c:v>
                </c:pt>
                <c:pt idx="3">
                  <c:v>162</c:v>
                </c:pt>
                <c:pt idx="4">
                  <c:v>174</c:v>
                </c:pt>
                <c:pt idx="5">
                  <c:v>165</c:v>
                </c:pt>
                <c:pt idx="6">
                  <c:v>141</c:v>
                </c:pt>
                <c:pt idx="7">
                  <c:v>183</c:v>
                </c:pt>
                <c:pt idx="8">
                  <c:v>195</c:v>
                </c:pt>
                <c:pt idx="9">
                  <c:v>228</c:v>
                </c:pt>
                <c:pt idx="10">
                  <c:v>216</c:v>
                </c:pt>
                <c:pt idx="11">
                  <c:v>179</c:v>
                </c:pt>
                <c:pt idx="12">
                  <c:v>153</c:v>
                </c:pt>
                <c:pt idx="13">
                  <c:v>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1C8B-4ABA-9E8B-7D78F204A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658864"/>
        <c:axId val="204659256"/>
      </c:barChart>
      <c:catAx>
        <c:axId val="204658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4659256"/>
        <c:crosses val="autoZero"/>
        <c:auto val="1"/>
        <c:lblAlgn val="ctr"/>
        <c:lblOffset val="100"/>
        <c:noMultiLvlLbl val="0"/>
      </c:catAx>
      <c:valAx>
        <c:axId val="204659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4658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>
          <a:latin typeface="TH Sarabun New" panose="020B0500040200020003" pitchFamily="34" charset="-34"/>
          <a:cs typeface="TH Sarabun New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657727448345275E-2"/>
          <c:y val="6.7148976646868905E-2"/>
          <c:w val="0.75122025371828527"/>
          <c:h val="0.690656078496297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กราฟ!$P$18</c:f>
              <c:strCache>
                <c:ptCount val="1"/>
                <c:pt idx="0">
                  <c:v>ปี 2561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กราฟ!$I$19:$I$26</c:f>
              <c:strCache>
                <c:ptCount val="8"/>
                <c:pt idx="0">
                  <c:v>กาญจนบุรี</c:v>
                </c:pt>
                <c:pt idx="1">
                  <c:v>นครปฐม</c:v>
                </c:pt>
                <c:pt idx="2">
                  <c:v>ประจวบคีรีขันธ์</c:v>
                </c:pt>
                <c:pt idx="3">
                  <c:v>เพชรบุรี</c:v>
                </c:pt>
                <c:pt idx="4">
                  <c:v>ราชบุรี</c:v>
                </c:pt>
                <c:pt idx="5">
                  <c:v>สมุทรสงคราม</c:v>
                </c:pt>
                <c:pt idx="6">
                  <c:v>สมุทรสาคร</c:v>
                </c:pt>
                <c:pt idx="7">
                  <c:v>สุพรรณบุรี</c:v>
                </c:pt>
              </c:strCache>
            </c:strRef>
          </c:cat>
          <c:val>
            <c:numRef>
              <c:f>กราฟ!$P$19:$P$26</c:f>
              <c:numCache>
                <c:formatCode>General</c:formatCode>
                <c:ptCount val="8"/>
                <c:pt idx="0">
                  <c:v>21</c:v>
                </c:pt>
                <c:pt idx="1">
                  <c:v>55</c:v>
                </c:pt>
                <c:pt idx="2">
                  <c:v>19</c:v>
                </c:pt>
                <c:pt idx="3">
                  <c:v>12</c:v>
                </c:pt>
                <c:pt idx="4">
                  <c:v>28</c:v>
                </c:pt>
                <c:pt idx="5">
                  <c:v>11</c:v>
                </c:pt>
                <c:pt idx="6">
                  <c:v>39</c:v>
                </c:pt>
                <c:pt idx="7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44-42AC-A860-AB18ECFE84EA}"/>
            </c:ext>
          </c:extLst>
        </c:ser>
        <c:ser>
          <c:idx val="1"/>
          <c:order val="1"/>
          <c:tx>
            <c:strRef>
              <c:f>กราฟ!$Q$18</c:f>
              <c:strCache>
                <c:ptCount val="1"/>
                <c:pt idx="0">
                  <c:v>ปี 2562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กราฟ!$I$19:$I$26</c:f>
              <c:strCache>
                <c:ptCount val="8"/>
                <c:pt idx="0">
                  <c:v>กาญจนบุรี</c:v>
                </c:pt>
                <c:pt idx="1">
                  <c:v>นครปฐม</c:v>
                </c:pt>
                <c:pt idx="2">
                  <c:v>ประจวบคีรีขันธ์</c:v>
                </c:pt>
                <c:pt idx="3">
                  <c:v>เพชรบุรี</c:v>
                </c:pt>
                <c:pt idx="4">
                  <c:v>ราชบุรี</c:v>
                </c:pt>
                <c:pt idx="5">
                  <c:v>สมุทรสงคราม</c:v>
                </c:pt>
                <c:pt idx="6">
                  <c:v>สมุทรสาคร</c:v>
                </c:pt>
                <c:pt idx="7">
                  <c:v>สุพรรณบุรี</c:v>
                </c:pt>
              </c:strCache>
            </c:strRef>
          </c:cat>
          <c:val>
            <c:numRef>
              <c:f>กราฟ!$Q$19:$Q$26</c:f>
              <c:numCache>
                <c:formatCode>#,##0</c:formatCode>
                <c:ptCount val="8"/>
                <c:pt idx="0">
                  <c:v>18</c:v>
                </c:pt>
                <c:pt idx="1">
                  <c:v>46</c:v>
                </c:pt>
                <c:pt idx="2">
                  <c:v>17</c:v>
                </c:pt>
                <c:pt idx="3">
                  <c:v>10</c:v>
                </c:pt>
                <c:pt idx="4">
                  <c:v>19</c:v>
                </c:pt>
                <c:pt idx="5">
                  <c:v>14</c:v>
                </c:pt>
                <c:pt idx="6">
                  <c:v>39</c:v>
                </c:pt>
                <c:pt idx="7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44-42AC-A860-AB18ECFE84EA}"/>
            </c:ext>
          </c:extLst>
        </c:ser>
        <c:ser>
          <c:idx val="2"/>
          <c:order val="2"/>
          <c:tx>
            <c:strRef>
              <c:f>กราฟ!$R$18</c:f>
              <c:strCache>
                <c:ptCount val="1"/>
                <c:pt idx="0">
                  <c:v>ปี 2563</c:v>
                </c:pt>
              </c:strCache>
            </c:strRef>
          </c:tx>
          <c:spPr>
            <a:solidFill>
              <a:srgbClr val="EB23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กราฟ!$I$19:$I$26</c:f>
              <c:strCache>
                <c:ptCount val="8"/>
                <c:pt idx="0">
                  <c:v>กาญจนบุรี</c:v>
                </c:pt>
                <c:pt idx="1">
                  <c:v>นครปฐม</c:v>
                </c:pt>
                <c:pt idx="2">
                  <c:v>ประจวบคีรีขันธ์</c:v>
                </c:pt>
                <c:pt idx="3">
                  <c:v>เพชรบุรี</c:v>
                </c:pt>
                <c:pt idx="4">
                  <c:v>ราชบุรี</c:v>
                </c:pt>
                <c:pt idx="5">
                  <c:v>สมุทรสงคราม</c:v>
                </c:pt>
                <c:pt idx="6">
                  <c:v>สมุทรสาคร</c:v>
                </c:pt>
                <c:pt idx="7">
                  <c:v>สุพรรณบุรี</c:v>
                </c:pt>
              </c:strCache>
            </c:strRef>
          </c:cat>
          <c:val>
            <c:numRef>
              <c:f>กราฟ!$R$19:$R$26</c:f>
              <c:numCache>
                <c:formatCode>#,##0</c:formatCode>
                <c:ptCount val="8"/>
                <c:pt idx="0">
                  <c:v>16</c:v>
                </c:pt>
                <c:pt idx="1">
                  <c:v>33</c:v>
                </c:pt>
                <c:pt idx="2">
                  <c:v>19</c:v>
                </c:pt>
                <c:pt idx="3">
                  <c:v>13</c:v>
                </c:pt>
                <c:pt idx="4">
                  <c:v>18</c:v>
                </c:pt>
                <c:pt idx="5">
                  <c:v>3</c:v>
                </c:pt>
                <c:pt idx="6">
                  <c:v>30</c:v>
                </c:pt>
                <c:pt idx="7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44-42AC-A860-AB18ECFE84EA}"/>
            </c:ext>
          </c:extLst>
        </c:ser>
        <c:ser>
          <c:idx val="3"/>
          <c:order val="3"/>
          <c:tx>
            <c:strRef>
              <c:f>กราฟ!$S$18</c:f>
              <c:strCache>
                <c:ptCount val="1"/>
                <c:pt idx="0">
                  <c:v>ปี 2564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กราฟ!$I$19:$I$26</c:f>
              <c:strCache>
                <c:ptCount val="8"/>
                <c:pt idx="0">
                  <c:v>กาญจนบุรี</c:v>
                </c:pt>
                <c:pt idx="1">
                  <c:v>นครปฐม</c:v>
                </c:pt>
                <c:pt idx="2">
                  <c:v>ประจวบคีรีขันธ์</c:v>
                </c:pt>
                <c:pt idx="3">
                  <c:v>เพชรบุรี</c:v>
                </c:pt>
                <c:pt idx="4">
                  <c:v>ราชบุรี</c:v>
                </c:pt>
                <c:pt idx="5">
                  <c:v>สมุทรสงคราม</c:v>
                </c:pt>
                <c:pt idx="6">
                  <c:v>สมุทรสาคร</c:v>
                </c:pt>
                <c:pt idx="7">
                  <c:v>สุพรรณบุรี</c:v>
                </c:pt>
              </c:strCache>
            </c:strRef>
          </c:cat>
          <c:val>
            <c:numRef>
              <c:f>กราฟ!$S$19:$S$26</c:f>
              <c:numCache>
                <c:formatCode>General</c:formatCode>
                <c:ptCount val="8"/>
                <c:pt idx="0">
                  <c:v>12</c:v>
                </c:pt>
                <c:pt idx="1">
                  <c:v>65</c:v>
                </c:pt>
                <c:pt idx="2">
                  <c:v>25</c:v>
                </c:pt>
                <c:pt idx="3">
                  <c:v>7</c:v>
                </c:pt>
                <c:pt idx="4">
                  <c:v>14</c:v>
                </c:pt>
                <c:pt idx="5">
                  <c:v>4</c:v>
                </c:pt>
                <c:pt idx="6">
                  <c:v>62</c:v>
                </c:pt>
                <c:pt idx="7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44-42AC-A860-AB18ECFE84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6431951"/>
        <c:axId val="1310699359"/>
      </c:barChart>
      <c:catAx>
        <c:axId val="136643195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solidFill>
            <a:srgbClr val="BC72F0">
              <a:lumMod val="60000"/>
              <a:lumOff val="40000"/>
            </a:srgbClr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endParaRPr lang="en-US"/>
          </a:p>
        </c:txPr>
        <c:crossAx val="1310699359"/>
        <c:crosses val="autoZero"/>
        <c:auto val="1"/>
        <c:lblAlgn val="ctr"/>
        <c:lblOffset val="100"/>
        <c:noMultiLvlLbl val="0"/>
      </c:catAx>
      <c:valAx>
        <c:axId val="1310699359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endParaRPr lang="en-US"/>
          </a:p>
        </c:txPr>
        <c:crossAx val="13664319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latin typeface="TH Sarabun New" panose="020B0500040200020003" pitchFamily="34" charset="-34"/>
          <a:cs typeface="TH Sarabun New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B54638-6D9B-496A-BEFC-1332CF88E76B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A34DC3DA-29A0-4803-9AA9-681AD5905B49}">
      <dgm:prSet phldrT="[Text]" custT="1"/>
      <dgm:spPr/>
      <dgm:t>
        <a:bodyPr/>
        <a:lstStyle/>
        <a:p>
          <a:pPr algn="l"/>
          <a:r>
            <a:rPr lang="en-US" sz="4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3. </a:t>
          </a:r>
          <a:r>
            <a:rPr lang="th-TH" sz="4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สถานการณ์เรื่องร้องเรียน ม.57  59 และแผนการแก้ไขปัญหาเรื่องร้องเรียนฯ</a:t>
          </a:r>
        </a:p>
      </dgm:t>
    </dgm:pt>
    <dgm:pt modelId="{F3DD9FF3-EC4E-45BE-9E82-17D770F8BE0F}" type="parTrans" cxnId="{2C8E9465-8963-4E5F-A404-1B9B035D19B5}">
      <dgm:prSet/>
      <dgm:spPr/>
      <dgm:t>
        <a:bodyPr/>
        <a:lstStyle/>
        <a:p>
          <a:endParaRPr lang="th-TH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B403DDE-2E4A-4CF1-B6ED-F3B43DAD4363}" type="sibTrans" cxnId="{2C8E9465-8963-4E5F-A404-1B9B035D19B5}">
      <dgm:prSet/>
      <dgm:spPr/>
      <dgm:t>
        <a:bodyPr/>
        <a:lstStyle/>
        <a:p>
          <a:endParaRPr lang="th-TH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DC9A15FA-C82F-48FE-B483-E23D3A7D6BD9}">
      <dgm:prSet phldrT="[Text]" custT="1"/>
      <dgm:spPr/>
      <dgm:t>
        <a:bodyPr/>
        <a:lstStyle/>
        <a:p>
          <a:pPr algn="l"/>
          <a:r>
            <a:rPr lang="en-US" sz="4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1. </a:t>
          </a:r>
          <a:r>
            <a:rPr lang="th-TH" sz="4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การพิจารณาคำร้องกรณีผู้รับบริการได้รับความเสียหาย (มาตรา </a:t>
          </a:r>
          <a:r>
            <a:rPr lang="en-US" sz="4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41)</a:t>
          </a:r>
          <a:endParaRPr lang="th-TH" sz="4800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D620C2D3-3E5B-4F00-B51E-7EF64FDA7B98}" type="parTrans" cxnId="{1EBF7F92-D6C2-40F2-9354-6E3DA996C098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90BC1C2-EBDE-4147-89EC-01FB1BDFF476}" type="sibTrans" cxnId="{1EBF7F92-D6C2-40F2-9354-6E3DA996C098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498DFC47-D787-4F60-9F89-9D48370D0599}">
      <dgm:prSet phldrT="[Text]" custT="1"/>
      <dgm:spPr/>
      <dgm:t>
        <a:bodyPr/>
        <a:lstStyle/>
        <a:p>
          <a:pPr algn="l"/>
          <a:r>
            <a:rPr lang="en-US" sz="4800" b="1">
              <a:latin typeface="TH Sarabun New" panose="020B0500040200020003" pitchFamily="34" charset="-34"/>
              <a:cs typeface="TH Sarabun New" panose="020B0500040200020003" pitchFamily="34" charset="-34"/>
            </a:rPr>
            <a:t>2</a:t>
          </a:r>
          <a:r>
            <a:rPr lang="th-TH" sz="4800" b="1">
              <a:latin typeface="TH Sarabun New" panose="020B0500040200020003" pitchFamily="34" charset="-34"/>
              <a:cs typeface="TH Sarabun New" panose="020B0500040200020003" pitchFamily="34" charset="-34"/>
            </a:rPr>
            <a:t>. การพิจารณากรณีผู้ให้บริการได้รับความเสียหาย</a:t>
          </a:r>
          <a:endParaRPr lang="th-TH" sz="4800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CD3211D4-9ABF-4124-9276-8BD7F735476F}" type="parTrans" cxnId="{89BD0736-262E-407E-8D98-12F5281032E7}">
      <dgm:prSet/>
      <dgm:spPr/>
      <dgm:t>
        <a:bodyPr/>
        <a:lstStyle/>
        <a:p>
          <a:endParaRPr lang="en-US"/>
        </a:p>
      </dgm:t>
    </dgm:pt>
    <dgm:pt modelId="{FF797AB1-E773-4431-905F-6A50D73A340C}" type="sibTrans" cxnId="{89BD0736-262E-407E-8D98-12F5281032E7}">
      <dgm:prSet/>
      <dgm:spPr/>
      <dgm:t>
        <a:bodyPr/>
        <a:lstStyle/>
        <a:p>
          <a:endParaRPr lang="en-US"/>
        </a:p>
      </dgm:t>
    </dgm:pt>
    <dgm:pt modelId="{88C7D8DE-ED98-44DC-B409-2ECD8A5C0A40}" type="pres">
      <dgm:prSet presAssocID="{BEB54638-6D9B-496A-BEFC-1332CF88E76B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B1E064A8-381B-403F-A57B-3A37F5FC3ABA}" type="pres">
      <dgm:prSet presAssocID="{DC9A15FA-C82F-48FE-B483-E23D3A7D6BD9}" presName="circle1" presStyleLbl="node1" presStyleIdx="0" presStyleCnt="3"/>
      <dgm:spPr>
        <a:solidFill>
          <a:srgbClr val="99FF66"/>
        </a:solidFill>
      </dgm:spPr>
    </dgm:pt>
    <dgm:pt modelId="{2FA2B3EA-C555-4DA1-B7EF-22F6BEDABD78}" type="pres">
      <dgm:prSet presAssocID="{DC9A15FA-C82F-48FE-B483-E23D3A7D6BD9}" presName="space" presStyleCnt="0"/>
      <dgm:spPr/>
    </dgm:pt>
    <dgm:pt modelId="{6BF455FC-201C-44E4-ABE0-48AD936C0254}" type="pres">
      <dgm:prSet presAssocID="{DC9A15FA-C82F-48FE-B483-E23D3A7D6BD9}" presName="rect1" presStyleLbl="alignAcc1" presStyleIdx="0" presStyleCnt="3"/>
      <dgm:spPr/>
    </dgm:pt>
    <dgm:pt modelId="{AA451E82-E203-4201-8C59-9C58B9371AC3}" type="pres">
      <dgm:prSet presAssocID="{498DFC47-D787-4F60-9F89-9D48370D0599}" presName="vertSpace2" presStyleLbl="node1" presStyleIdx="0" presStyleCnt="3"/>
      <dgm:spPr/>
    </dgm:pt>
    <dgm:pt modelId="{613DB3F1-627D-4E4C-9AF7-14CA01B65E2F}" type="pres">
      <dgm:prSet presAssocID="{498DFC47-D787-4F60-9F89-9D48370D0599}" presName="circle2" presStyleLbl="node1" presStyleIdx="1" presStyleCnt="3"/>
      <dgm:spPr/>
    </dgm:pt>
    <dgm:pt modelId="{3D33D547-BD91-488E-B9CA-64812783A377}" type="pres">
      <dgm:prSet presAssocID="{498DFC47-D787-4F60-9F89-9D48370D0599}" presName="rect2" presStyleLbl="alignAcc1" presStyleIdx="1" presStyleCnt="3"/>
      <dgm:spPr/>
    </dgm:pt>
    <dgm:pt modelId="{88181386-ACF6-4521-BDE0-A0828823EB07}" type="pres">
      <dgm:prSet presAssocID="{A34DC3DA-29A0-4803-9AA9-681AD5905B49}" presName="vertSpace3" presStyleLbl="node1" presStyleIdx="1" presStyleCnt="3"/>
      <dgm:spPr/>
    </dgm:pt>
    <dgm:pt modelId="{90484B55-FCDE-4C86-A86C-298A07DCADE5}" type="pres">
      <dgm:prSet presAssocID="{A34DC3DA-29A0-4803-9AA9-681AD5905B49}" presName="circle3" presStyleLbl="node1" presStyleIdx="2" presStyleCnt="3"/>
      <dgm:spPr>
        <a:solidFill>
          <a:schemeClr val="accent3">
            <a:lumMod val="60000"/>
            <a:lumOff val="40000"/>
          </a:schemeClr>
        </a:solidFill>
      </dgm:spPr>
    </dgm:pt>
    <dgm:pt modelId="{8885A2B1-898D-451F-A819-28E124E7C5BA}" type="pres">
      <dgm:prSet presAssocID="{A34DC3DA-29A0-4803-9AA9-681AD5905B49}" presName="rect3" presStyleLbl="alignAcc1" presStyleIdx="2" presStyleCnt="3"/>
      <dgm:spPr/>
    </dgm:pt>
    <dgm:pt modelId="{7A98501A-FAB7-435E-9684-D1BE067CC6C1}" type="pres">
      <dgm:prSet presAssocID="{DC9A15FA-C82F-48FE-B483-E23D3A7D6BD9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66B1074B-A814-42EC-B05A-79272CDA5D28}" type="pres">
      <dgm:prSet presAssocID="{498DFC47-D787-4F60-9F89-9D48370D0599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E3E91586-E55C-4746-831C-447CDC33B7E9}" type="pres">
      <dgm:prSet presAssocID="{A34DC3DA-29A0-4803-9AA9-681AD5905B49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6F796F23-E412-49FF-A946-33270F5D2D20}" type="presOf" srcId="{A34DC3DA-29A0-4803-9AA9-681AD5905B49}" destId="{8885A2B1-898D-451F-A819-28E124E7C5BA}" srcOrd="0" destOrd="0" presId="urn:microsoft.com/office/officeart/2005/8/layout/target3"/>
    <dgm:cxn modelId="{89BD0736-262E-407E-8D98-12F5281032E7}" srcId="{BEB54638-6D9B-496A-BEFC-1332CF88E76B}" destId="{498DFC47-D787-4F60-9F89-9D48370D0599}" srcOrd="1" destOrd="0" parTransId="{CD3211D4-9ABF-4124-9276-8BD7F735476F}" sibTransId="{FF797AB1-E773-4431-905F-6A50D73A340C}"/>
    <dgm:cxn modelId="{2C8E9465-8963-4E5F-A404-1B9B035D19B5}" srcId="{BEB54638-6D9B-496A-BEFC-1332CF88E76B}" destId="{A34DC3DA-29A0-4803-9AA9-681AD5905B49}" srcOrd="2" destOrd="0" parTransId="{F3DD9FF3-EC4E-45BE-9E82-17D770F8BE0F}" sibTransId="{2B403DDE-2E4A-4CF1-B6ED-F3B43DAD4363}"/>
    <dgm:cxn modelId="{A4D92874-4D09-4E2B-B11E-A602C0ED9E35}" type="presOf" srcId="{BEB54638-6D9B-496A-BEFC-1332CF88E76B}" destId="{88C7D8DE-ED98-44DC-B409-2ECD8A5C0A40}" srcOrd="0" destOrd="0" presId="urn:microsoft.com/office/officeart/2005/8/layout/target3"/>
    <dgm:cxn modelId="{C3B0AB83-FD52-4621-AF8D-38D76A5ADF66}" type="presOf" srcId="{498DFC47-D787-4F60-9F89-9D48370D0599}" destId="{66B1074B-A814-42EC-B05A-79272CDA5D28}" srcOrd="1" destOrd="0" presId="urn:microsoft.com/office/officeart/2005/8/layout/target3"/>
    <dgm:cxn modelId="{1EBF7F92-D6C2-40F2-9354-6E3DA996C098}" srcId="{BEB54638-6D9B-496A-BEFC-1332CF88E76B}" destId="{DC9A15FA-C82F-48FE-B483-E23D3A7D6BD9}" srcOrd="0" destOrd="0" parTransId="{D620C2D3-3E5B-4F00-B51E-7EF64FDA7B98}" sibTransId="{C90BC1C2-EBDE-4147-89EC-01FB1BDFF476}"/>
    <dgm:cxn modelId="{08BDBEB6-6124-4588-B4AF-5F0E9E987300}" type="presOf" srcId="{498DFC47-D787-4F60-9F89-9D48370D0599}" destId="{3D33D547-BD91-488E-B9CA-64812783A377}" srcOrd="0" destOrd="0" presId="urn:microsoft.com/office/officeart/2005/8/layout/target3"/>
    <dgm:cxn modelId="{697622C9-F3EB-4766-BBCC-43C5B0E4753C}" type="presOf" srcId="{DC9A15FA-C82F-48FE-B483-E23D3A7D6BD9}" destId="{7A98501A-FAB7-435E-9684-D1BE067CC6C1}" srcOrd="1" destOrd="0" presId="urn:microsoft.com/office/officeart/2005/8/layout/target3"/>
    <dgm:cxn modelId="{203B1FD4-4FAA-4BD1-9544-B153670453FF}" type="presOf" srcId="{A34DC3DA-29A0-4803-9AA9-681AD5905B49}" destId="{E3E91586-E55C-4746-831C-447CDC33B7E9}" srcOrd="1" destOrd="0" presId="urn:microsoft.com/office/officeart/2005/8/layout/target3"/>
    <dgm:cxn modelId="{1855F8D8-6D0D-4741-BD81-F9DFD4251B8F}" type="presOf" srcId="{DC9A15FA-C82F-48FE-B483-E23D3A7D6BD9}" destId="{6BF455FC-201C-44E4-ABE0-48AD936C0254}" srcOrd="0" destOrd="0" presId="urn:microsoft.com/office/officeart/2005/8/layout/target3"/>
    <dgm:cxn modelId="{D8B30B28-E7FA-457F-ACDC-6A59010ECD2A}" type="presParOf" srcId="{88C7D8DE-ED98-44DC-B409-2ECD8A5C0A40}" destId="{B1E064A8-381B-403F-A57B-3A37F5FC3ABA}" srcOrd="0" destOrd="0" presId="urn:microsoft.com/office/officeart/2005/8/layout/target3"/>
    <dgm:cxn modelId="{25B8AE07-60A5-4376-BBFA-C04708A6310D}" type="presParOf" srcId="{88C7D8DE-ED98-44DC-B409-2ECD8A5C0A40}" destId="{2FA2B3EA-C555-4DA1-B7EF-22F6BEDABD78}" srcOrd="1" destOrd="0" presId="urn:microsoft.com/office/officeart/2005/8/layout/target3"/>
    <dgm:cxn modelId="{48EB7C5B-9ACB-4F7A-A662-58257289650A}" type="presParOf" srcId="{88C7D8DE-ED98-44DC-B409-2ECD8A5C0A40}" destId="{6BF455FC-201C-44E4-ABE0-48AD936C0254}" srcOrd="2" destOrd="0" presId="urn:microsoft.com/office/officeart/2005/8/layout/target3"/>
    <dgm:cxn modelId="{884E8629-3491-4154-BD99-C86C60A096A6}" type="presParOf" srcId="{88C7D8DE-ED98-44DC-B409-2ECD8A5C0A40}" destId="{AA451E82-E203-4201-8C59-9C58B9371AC3}" srcOrd="3" destOrd="0" presId="urn:microsoft.com/office/officeart/2005/8/layout/target3"/>
    <dgm:cxn modelId="{7FA45E2E-1126-4622-BA68-0A94ECD86064}" type="presParOf" srcId="{88C7D8DE-ED98-44DC-B409-2ECD8A5C0A40}" destId="{613DB3F1-627D-4E4C-9AF7-14CA01B65E2F}" srcOrd="4" destOrd="0" presId="urn:microsoft.com/office/officeart/2005/8/layout/target3"/>
    <dgm:cxn modelId="{F7AEECCD-D3F6-4F5E-96F4-691EB98E9D18}" type="presParOf" srcId="{88C7D8DE-ED98-44DC-B409-2ECD8A5C0A40}" destId="{3D33D547-BD91-488E-B9CA-64812783A377}" srcOrd="5" destOrd="0" presId="urn:microsoft.com/office/officeart/2005/8/layout/target3"/>
    <dgm:cxn modelId="{2BCF519E-BCCD-4A54-B1AA-478319C9B967}" type="presParOf" srcId="{88C7D8DE-ED98-44DC-B409-2ECD8A5C0A40}" destId="{88181386-ACF6-4521-BDE0-A0828823EB07}" srcOrd="6" destOrd="0" presId="urn:microsoft.com/office/officeart/2005/8/layout/target3"/>
    <dgm:cxn modelId="{B599D764-8A3F-400F-93F5-7A7BF31B6171}" type="presParOf" srcId="{88C7D8DE-ED98-44DC-B409-2ECD8A5C0A40}" destId="{90484B55-FCDE-4C86-A86C-298A07DCADE5}" srcOrd="7" destOrd="0" presId="urn:microsoft.com/office/officeart/2005/8/layout/target3"/>
    <dgm:cxn modelId="{4323E862-59EC-4983-A1FE-9AEDEB956808}" type="presParOf" srcId="{88C7D8DE-ED98-44DC-B409-2ECD8A5C0A40}" destId="{8885A2B1-898D-451F-A819-28E124E7C5BA}" srcOrd="8" destOrd="0" presId="urn:microsoft.com/office/officeart/2005/8/layout/target3"/>
    <dgm:cxn modelId="{37878CCA-5DF7-4B32-903B-3AB87FAE2254}" type="presParOf" srcId="{88C7D8DE-ED98-44DC-B409-2ECD8A5C0A40}" destId="{7A98501A-FAB7-435E-9684-D1BE067CC6C1}" srcOrd="9" destOrd="0" presId="urn:microsoft.com/office/officeart/2005/8/layout/target3"/>
    <dgm:cxn modelId="{15573519-3C07-4E1A-8330-7B006293F0C6}" type="presParOf" srcId="{88C7D8DE-ED98-44DC-B409-2ECD8A5C0A40}" destId="{66B1074B-A814-42EC-B05A-79272CDA5D28}" srcOrd="10" destOrd="0" presId="urn:microsoft.com/office/officeart/2005/8/layout/target3"/>
    <dgm:cxn modelId="{EBC2A9C5-EF49-4C91-ADE8-BE7B57E99D68}" type="presParOf" srcId="{88C7D8DE-ED98-44DC-B409-2ECD8A5C0A40}" destId="{E3E91586-E55C-4746-831C-447CDC33B7E9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09A749-8395-4C8C-B4D3-895248447D3C}" type="doc">
      <dgm:prSet loTypeId="urn:microsoft.com/office/officeart/2005/8/layout/vList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C53D5D-68D6-4E2E-9F2F-FAE6AFF47044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th-TH" sz="2800" b="1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1. ผู้รับบริการได้รับความเสียหายจำแนกตามแผนกความเสียหาย ปีงบประมาณ 2564 - 2565  สูงสุด 3 ลำดับ สูติกรรม อายุรกรรม และศัลยกรรม ตามลำดับ   </a:t>
          </a:r>
          <a:r>
            <a: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 </a:t>
          </a:r>
        </a:p>
      </dgm:t>
    </dgm:pt>
    <dgm:pt modelId="{13EE61F6-CE08-4657-9B83-BCB444AE6493}" type="parTrans" cxnId="{3CEE6496-3A70-423A-9D42-7BF701C61A3D}">
      <dgm:prSet/>
      <dgm:spPr/>
      <dgm:t>
        <a:bodyPr/>
        <a:lstStyle/>
        <a:p>
          <a:endParaRPr lang="en-US"/>
        </a:p>
      </dgm:t>
    </dgm:pt>
    <dgm:pt modelId="{E19EB834-DF55-4E8B-9F22-82D5FF026C34}" type="sibTrans" cxnId="{3CEE6496-3A70-423A-9D42-7BF701C61A3D}">
      <dgm:prSet/>
      <dgm:spPr/>
      <dgm:t>
        <a:bodyPr/>
        <a:lstStyle/>
        <a:p>
          <a:endParaRPr lang="en-US"/>
        </a:p>
      </dgm:t>
    </dgm:pt>
    <dgm:pt modelId="{4E70A4B9-7600-4E13-A197-41D4E424561A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2. จังหวัดที่ผู้รับบริการ</a:t>
          </a:r>
          <a:r>
            <a:rPr lang="th-TH" sz="3200" b="1" i="0" baseline="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เสียหาย มีความรุนแรงระดับเสียชีวิตหรือทุพลภาพถาวร 6(1) ปีงบประมาณ 2564 ได้แก่ 1. สมุทรสาคร  2. ราชบุรี   3.กาญจนบุรี</a:t>
          </a:r>
          <a:endParaRPr lang="en-US" sz="3200" b="1" i="0" baseline="0" dirty="0">
            <a:solidFill>
              <a:schemeClr val="tx1">
                <a:lumMod val="95000"/>
                <a:lumOff val="5000"/>
              </a:schemeClr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  <a:p>
          <a:pPr algn="l"/>
          <a:r>
            <a: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ส่วนปีงบประมาณ 2565 ได้แก่ 1. ประจวบคีรีขันธ์ 2.สุพรรณบุรี    3.เพชรบุรี </a:t>
          </a:r>
          <a:endParaRPr lang="en-US" sz="3200" b="1" dirty="0">
            <a:solidFill>
              <a:schemeClr val="tx1">
                <a:lumMod val="95000"/>
                <a:lumOff val="5000"/>
              </a:schemeClr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0FD59905-5DB5-4232-A026-0379B985CD03}" type="parTrans" cxnId="{7FC92333-2F56-41E6-9DA4-DD7FA880A0AE}">
      <dgm:prSet/>
      <dgm:spPr/>
      <dgm:t>
        <a:bodyPr/>
        <a:lstStyle/>
        <a:p>
          <a:endParaRPr lang="en-US"/>
        </a:p>
      </dgm:t>
    </dgm:pt>
    <dgm:pt modelId="{A6EC6922-DE3E-4960-99B4-9A35351ACCDD}" type="sibTrans" cxnId="{7FC92333-2F56-41E6-9DA4-DD7FA880A0AE}">
      <dgm:prSet/>
      <dgm:spPr/>
      <dgm:t>
        <a:bodyPr/>
        <a:lstStyle/>
        <a:p>
          <a:endParaRPr lang="en-US"/>
        </a:p>
      </dgm:t>
    </dgm:pt>
    <dgm:pt modelId="{B634A6EB-C730-4685-A034-FEFE8D0983F5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th-TH" sz="2800" b="1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ส่วนแผนกสูติกรรม จำแนกตามสาเหตุการเสียชีวิต อยู่ในกลุ่มทารกเสียชีวิตจากการคลอด          นำข้อมูลไปสู่การแต่งตั้งคณะทำงานสูติกรรม เพื่อป้องกันการเกิดซ้ำ</a:t>
          </a:r>
          <a:endParaRPr lang="en-US" sz="2800" b="1" dirty="0">
            <a:solidFill>
              <a:schemeClr val="tx1">
                <a:lumMod val="95000"/>
                <a:lumOff val="5000"/>
              </a:schemeClr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0ACDF3C3-66E4-4BAB-B0D7-BB0D9296660E}" type="parTrans" cxnId="{56D23C3B-3D80-4CBB-8B1E-5F81D26722F0}">
      <dgm:prSet/>
      <dgm:spPr/>
      <dgm:t>
        <a:bodyPr/>
        <a:lstStyle/>
        <a:p>
          <a:endParaRPr lang="en-US"/>
        </a:p>
      </dgm:t>
    </dgm:pt>
    <dgm:pt modelId="{76E1B084-C74E-4520-9BB9-715421A99FF1}" type="sibTrans" cxnId="{56D23C3B-3D80-4CBB-8B1E-5F81D26722F0}">
      <dgm:prSet/>
      <dgm:spPr/>
      <dgm:t>
        <a:bodyPr/>
        <a:lstStyle/>
        <a:p>
          <a:endParaRPr lang="en-US"/>
        </a:p>
      </dgm:t>
    </dgm:pt>
    <dgm:pt modelId="{9DFE15F6-7025-48B7-B435-50B0B0A20F1A}" type="pres">
      <dgm:prSet presAssocID="{AA09A749-8395-4C8C-B4D3-895248447D3C}" presName="linearFlow" presStyleCnt="0">
        <dgm:presLayoutVars>
          <dgm:dir/>
          <dgm:resizeHandles val="exact"/>
        </dgm:presLayoutVars>
      </dgm:prSet>
      <dgm:spPr/>
    </dgm:pt>
    <dgm:pt modelId="{3381C9B6-B8FE-46B7-9D7F-C57BF7E297EE}" type="pres">
      <dgm:prSet presAssocID="{1AC53D5D-68D6-4E2E-9F2F-FAE6AFF47044}" presName="composite" presStyleCnt="0"/>
      <dgm:spPr/>
    </dgm:pt>
    <dgm:pt modelId="{DE99DB8F-ED70-479A-83BA-F37C2E01FDF3}" type="pres">
      <dgm:prSet presAssocID="{1AC53D5D-68D6-4E2E-9F2F-FAE6AFF47044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gel face with solid fill with solid fill"/>
        </a:ext>
      </dgm:extLst>
    </dgm:pt>
    <dgm:pt modelId="{71C9A1C7-D3B4-470B-A3D7-E80C37A958C9}" type="pres">
      <dgm:prSet presAssocID="{1AC53D5D-68D6-4E2E-9F2F-FAE6AFF47044}" presName="txShp" presStyleLbl="node1" presStyleIdx="0" presStyleCnt="2">
        <dgm:presLayoutVars>
          <dgm:bulletEnabled val="1"/>
        </dgm:presLayoutVars>
      </dgm:prSet>
      <dgm:spPr/>
    </dgm:pt>
    <dgm:pt modelId="{FA644DDC-07FA-4840-8CCC-A5A75F970A33}" type="pres">
      <dgm:prSet presAssocID="{E19EB834-DF55-4E8B-9F22-82D5FF026C34}" presName="spacing" presStyleCnt="0"/>
      <dgm:spPr/>
    </dgm:pt>
    <dgm:pt modelId="{BFBC57A3-276A-4D36-AFAC-B3884817F394}" type="pres">
      <dgm:prSet presAssocID="{4E70A4B9-7600-4E13-A197-41D4E424561A}" presName="composite" presStyleCnt="0"/>
      <dgm:spPr/>
    </dgm:pt>
    <dgm:pt modelId="{9E7665A6-3E98-44DB-969A-6AFA4FA4B168}" type="pres">
      <dgm:prSet presAssocID="{4E70A4B9-7600-4E13-A197-41D4E424561A}" presName="imgShp" presStyleLbl="fgImgPlac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with solid fill"/>
        </a:ext>
      </dgm:extLst>
    </dgm:pt>
    <dgm:pt modelId="{E7FBDC78-3595-48AC-8C2A-511A4863CB6B}" type="pres">
      <dgm:prSet presAssocID="{4E70A4B9-7600-4E13-A197-41D4E424561A}" presName="txShp" presStyleLbl="node1" presStyleIdx="1" presStyleCnt="2" custScaleX="107049" custScaleY="82535" custLinFactNeighborX="938" custLinFactNeighborY="-14299">
        <dgm:presLayoutVars>
          <dgm:bulletEnabled val="1"/>
        </dgm:presLayoutVars>
      </dgm:prSet>
      <dgm:spPr/>
    </dgm:pt>
  </dgm:ptLst>
  <dgm:cxnLst>
    <dgm:cxn modelId="{A485600F-4AF9-4D71-B13E-21710EAE2F2A}" type="presOf" srcId="{4E70A4B9-7600-4E13-A197-41D4E424561A}" destId="{E7FBDC78-3595-48AC-8C2A-511A4863CB6B}" srcOrd="0" destOrd="0" presId="urn:microsoft.com/office/officeart/2005/8/layout/vList3"/>
    <dgm:cxn modelId="{82727A11-9E11-4706-B783-09EDE404F66B}" type="presOf" srcId="{B634A6EB-C730-4685-A034-FEFE8D0983F5}" destId="{71C9A1C7-D3B4-470B-A3D7-E80C37A958C9}" srcOrd="0" destOrd="1" presId="urn:microsoft.com/office/officeart/2005/8/layout/vList3"/>
    <dgm:cxn modelId="{7FC92333-2F56-41E6-9DA4-DD7FA880A0AE}" srcId="{AA09A749-8395-4C8C-B4D3-895248447D3C}" destId="{4E70A4B9-7600-4E13-A197-41D4E424561A}" srcOrd="1" destOrd="0" parTransId="{0FD59905-5DB5-4232-A026-0379B985CD03}" sibTransId="{A6EC6922-DE3E-4960-99B4-9A35351ACCDD}"/>
    <dgm:cxn modelId="{56D23C3B-3D80-4CBB-8B1E-5F81D26722F0}" srcId="{1AC53D5D-68D6-4E2E-9F2F-FAE6AFF47044}" destId="{B634A6EB-C730-4685-A034-FEFE8D0983F5}" srcOrd="0" destOrd="0" parTransId="{0ACDF3C3-66E4-4BAB-B0D7-BB0D9296660E}" sibTransId="{76E1B084-C74E-4520-9BB9-715421A99FF1}"/>
    <dgm:cxn modelId="{3CEE6496-3A70-423A-9D42-7BF701C61A3D}" srcId="{AA09A749-8395-4C8C-B4D3-895248447D3C}" destId="{1AC53D5D-68D6-4E2E-9F2F-FAE6AFF47044}" srcOrd="0" destOrd="0" parTransId="{13EE61F6-CE08-4657-9B83-BCB444AE6493}" sibTransId="{E19EB834-DF55-4E8B-9F22-82D5FF026C34}"/>
    <dgm:cxn modelId="{DBB0FB9B-055F-4430-A9A4-F5E0C948644D}" type="presOf" srcId="{AA09A749-8395-4C8C-B4D3-895248447D3C}" destId="{9DFE15F6-7025-48B7-B435-50B0B0A20F1A}" srcOrd="0" destOrd="0" presId="urn:microsoft.com/office/officeart/2005/8/layout/vList3"/>
    <dgm:cxn modelId="{52C366E9-B212-4BC6-B2B4-A5F1FE4F5736}" type="presOf" srcId="{1AC53D5D-68D6-4E2E-9F2F-FAE6AFF47044}" destId="{71C9A1C7-D3B4-470B-A3D7-E80C37A958C9}" srcOrd="0" destOrd="0" presId="urn:microsoft.com/office/officeart/2005/8/layout/vList3"/>
    <dgm:cxn modelId="{6FF88A95-6C40-4891-B3E6-850621A8C208}" type="presParOf" srcId="{9DFE15F6-7025-48B7-B435-50B0B0A20F1A}" destId="{3381C9B6-B8FE-46B7-9D7F-C57BF7E297EE}" srcOrd="0" destOrd="0" presId="urn:microsoft.com/office/officeart/2005/8/layout/vList3"/>
    <dgm:cxn modelId="{4F78B1E7-4636-4F9F-AF5B-84DBF842A934}" type="presParOf" srcId="{3381C9B6-B8FE-46B7-9D7F-C57BF7E297EE}" destId="{DE99DB8F-ED70-479A-83BA-F37C2E01FDF3}" srcOrd="0" destOrd="0" presId="urn:microsoft.com/office/officeart/2005/8/layout/vList3"/>
    <dgm:cxn modelId="{78CAFDE0-7CB3-492A-AE1E-B0264EA2A96F}" type="presParOf" srcId="{3381C9B6-B8FE-46B7-9D7F-C57BF7E297EE}" destId="{71C9A1C7-D3B4-470B-A3D7-E80C37A958C9}" srcOrd="1" destOrd="0" presId="urn:microsoft.com/office/officeart/2005/8/layout/vList3"/>
    <dgm:cxn modelId="{6A4500B7-4630-402A-9A87-50567DF8B2E5}" type="presParOf" srcId="{9DFE15F6-7025-48B7-B435-50B0B0A20F1A}" destId="{FA644DDC-07FA-4840-8CCC-A5A75F970A33}" srcOrd="1" destOrd="0" presId="urn:microsoft.com/office/officeart/2005/8/layout/vList3"/>
    <dgm:cxn modelId="{49AC5A77-4BC8-45B0-83A7-7DE472968F90}" type="presParOf" srcId="{9DFE15F6-7025-48B7-B435-50B0B0A20F1A}" destId="{BFBC57A3-276A-4D36-AFAC-B3884817F394}" srcOrd="2" destOrd="0" presId="urn:microsoft.com/office/officeart/2005/8/layout/vList3"/>
    <dgm:cxn modelId="{250D7515-4889-4BB4-BF86-D8C1B713EF36}" type="presParOf" srcId="{BFBC57A3-276A-4D36-AFAC-B3884817F394}" destId="{9E7665A6-3E98-44DB-969A-6AFA4FA4B168}" srcOrd="0" destOrd="0" presId="urn:microsoft.com/office/officeart/2005/8/layout/vList3"/>
    <dgm:cxn modelId="{104DA2F3-E4CF-45DC-A1E1-55D344AA1DCB}" type="presParOf" srcId="{BFBC57A3-276A-4D36-AFAC-B3884817F394}" destId="{E7FBDC78-3595-48AC-8C2A-511A4863CB6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DEED4F-BFA9-4554-B999-4740585347F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5A888A-D303-414D-A902-17F00456120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1. จึงเรียนมาเพื่อโปรดทราบ</a:t>
          </a:r>
          <a:endParaRPr lang="en-US" sz="36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19A628D-C4C9-4F16-98A4-5D72B572514D}" type="parTrans" cxnId="{DD924056-D0BB-452D-8A4F-186F26FF0F63}">
      <dgm:prSet/>
      <dgm:spPr/>
      <dgm:t>
        <a:bodyPr/>
        <a:lstStyle/>
        <a:p>
          <a:endParaRPr lang="en-US"/>
        </a:p>
      </dgm:t>
    </dgm:pt>
    <dgm:pt modelId="{3CFE5C19-9602-43A5-B89A-0AAC20250751}" type="sibTrans" cxnId="{DD924056-D0BB-452D-8A4F-186F26FF0F63}">
      <dgm:prSet/>
      <dgm:spPr/>
      <dgm:t>
        <a:bodyPr/>
        <a:lstStyle/>
        <a:p>
          <a:endParaRPr lang="en-US"/>
        </a:p>
      </dgm:t>
    </dgm:pt>
    <dgm:pt modelId="{229C79E3-BF73-4115-B878-5655B25FD8F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2. ใช้ข้อมูลในการประกอบการเยี่ยมติดตามหรือพัฒนาระบบต่อไป</a:t>
          </a:r>
          <a:endParaRPr lang="en-US" sz="36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AD2AC805-95BE-448D-BCCE-0AA0036E6F5F}" type="parTrans" cxnId="{F68EEDEB-85C8-4AB7-96C1-0B2E7C0BD6B3}">
      <dgm:prSet/>
      <dgm:spPr/>
      <dgm:t>
        <a:bodyPr/>
        <a:lstStyle/>
        <a:p>
          <a:endParaRPr lang="en-US"/>
        </a:p>
      </dgm:t>
    </dgm:pt>
    <dgm:pt modelId="{CDEACA24-C2E9-4C0A-8E9B-09AB5B336768}" type="sibTrans" cxnId="{F68EEDEB-85C8-4AB7-96C1-0B2E7C0BD6B3}">
      <dgm:prSet/>
      <dgm:spPr/>
      <dgm:t>
        <a:bodyPr/>
        <a:lstStyle/>
        <a:p>
          <a:endParaRPr lang="en-US"/>
        </a:p>
      </dgm:t>
    </dgm:pt>
    <dgm:pt modelId="{2FD794A9-6F58-44D4-B19D-9971888F43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3. ให้คณะทำงานด้านสูติกรรม วิเคราะห์ปัญหา นำไปสู่การพัฒนาป้องกันการเกิดซ้ำ ในระดับเขต</a:t>
          </a:r>
          <a:endParaRPr lang="en-US" sz="36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A55744B-E2B7-486F-9F15-CCBE45C42C34}" type="parTrans" cxnId="{F6F9F033-0E4A-43AD-A2F3-23FD7486772B}">
      <dgm:prSet/>
      <dgm:spPr/>
      <dgm:t>
        <a:bodyPr/>
        <a:lstStyle/>
        <a:p>
          <a:endParaRPr lang="en-US"/>
        </a:p>
      </dgm:t>
    </dgm:pt>
    <dgm:pt modelId="{1495176D-B368-442C-A09C-5F74CE97C32A}" type="sibTrans" cxnId="{F6F9F033-0E4A-43AD-A2F3-23FD7486772B}">
      <dgm:prSet/>
      <dgm:spPr/>
      <dgm:t>
        <a:bodyPr/>
        <a:lstStyle/>
        <a:p>
          <a:endParaRPr lang="en-US"/>
        </a:p>
      </dgm:t>
    </dgm:pt>
    <dgm:pt modelId="{F4A3853D-9D62-4D1D-B5AB-F9D04E28BF1E}" type="pres">
      <dgm:prSet presAssocID="{7FDEED4F-BFA9-4554-B999-4740585347F7}" presName="root" presStyleCnt="0">
        <dgm:presLayoutVars>
          <dgm:dir/>
          <dgm:resizeHandles val="exact"/>
        </dgm:presLayoutVars>
      </dgm:prSet>
      <dgm:spPr/>
    </dgm:pt>
    <dgm:pt modelId="{FB69040F-11D3-4E34-B8CC-C51F4D338C80}" type="pres">
      <dgm:prSet presAssocID="{4A5A888A-D303-414D-A902-17F004561202}" presName="compNode" presStyleCnt="0"/>
      <dgm:spPr/>
    </dgm:pt>
    <dgm:pt modelId="{7A9ECB4C-A873-4FF4-9640-81EEEE20277D}" type="pres">
      <dgm:prSet presAssocID="{4A5A888A-D303-414D-A902-17F004561202}" presName="bgRect" presStyleLbl="bgShp" presStyleIdx="0" presStyleCnt="3"/>
      <dgm:spPr/>
    </dgm:pt>
    <dgm:pt modelId="{99FEDAED-7F75-471A-9129-59368C1506CB}" type="pres">
      <dgm:prSet presAssocID="{4A5A888A-D303-414D-A902-17F00456120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8976FF38-F3F6-4F6F-BA19-A9177A5A21C1}" type="pres">
      <dgm:prSet presAssocID="{4A5A888A-D303-414D-A902-17F004561202}" presName="spaceRect" presStyleCnt="0"/>
      <dgm:spPr/>
    </dgm:pt>
    <dgm:pt modelId="{CED9EA99-6705-4569-B4D3-FCADECD085C9}" type="pres">
      <dgm:prSet presAssocID="{4A5A888A-D303-414D-A902-17F004561202}" presName="parTx" presStyleLbl="revTx" presStyleIdx="0" presStyleCnt="3">
        <dgm:presLayoutVars>
          <dgm:chMax val="0"/>
          <dgm:chPref val="0"/>
        </dgm:presLayoutVars>
      </dgm:prSet>
      <dgm:spPr/>
    </dgm:pt>
    <dgm:pt modelId="{89660D5C-D8CC-4D2C-9D82-711FD68C8514}" type="pres">
      <dgm:prSet presAssocID="{3CFE5C19-9602-43A5-B89A-0AAC20250751}" presName="sibTrans" presStyleCnt="0"/>
      <dgm:spPr/>
    </dgm:pt>
    <dgm:pt modelId="{1BCC9360-7EFA-4862-B55D-5CE8545C9992}" type="pres">
      <dgm:prSet presAssocID="{229C79E3-BF73-4115-B878-5655B25FD8F0}" presName="compNode" presStyleCnt="0"/>
      <dgm:spPr/>
    </dgm:pt>
    <dgm:pt modelId="{1FEB5DFB-5AFC-4F66-BEAD-265256EBE0EF}" type="pres">
      <dgm:prSet presAssocID="{229C79E3-BF73-4115-B878-5655B25FD8F0}" presName="bgRect" presStyleLbl="bgShp" presStyleIdx="1" presStyleCnt="3"/>
      <dgm:spPr/>
    </dgm:pt>
    <dgm:pt modelId="{66429A55-CC81-4855-92E2-AEF7219D06FD}" type="pres">
      <dgm:prSet presAssocID="{229C79E3-BF73-4115-B878-5655B25FD8F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DA0B690-286B-416D-9B8E-972A07FDB1C7}" type="pres">
      <dgm:prSet presAssocID="{229C79E3-BF73-4115-B878-5655B25FD8F0}" presName="spaceRect" presStyleCnt="0"/>
      <dgm:spPr/>
    </dgm:pt>
    <dgm:pt modelId="{7D1D16B0-C417-46D4-BBD6-76AF1D390389}" type="pres">
      <dgm:prSet presAssocID="{229C79E3-BF73-4115-B878-5655B25FD8F0}" presName="parTx" presStyleLbl="revTx" presStyleIdx="1" presStyleCnt="3">
        <dgm:presLayoutVars>
          <dgm:chMax val="0"/>
          <dgm:chPref val="0"/>
        </dgm:presLayoutVars>
      </dgm:prSet>
      <dgm:spPr/>
    </dgm:pt>
    <dgm:pt modelId="{ABEAC8A0-20F3-4578-8280-6AFD2401EE12}" type="pres">
      <dgm:prSet presAssocID="{CDEACA24-C2E9-4C0A-8E9B-09AB5B336768}" presName="sibTrans" presStyleCnt="0"/>
      <dgm:spPr/>
    </dgm:pt>
    <dgm:pt modelId="{4B37D981-DCA1-42B0-8141-F1F062B1EF17}" type="pres">
      <dgm:prSet presAssocID="{2FD794A9-6F58-44D4-B19D-9971888F4339}" presName="compNode" presStyleCnt="0"/>
      <dgm:spPr/>
    </dgm:pt>
    <dgm:pt modelId="{9DB6A5BA-21F4-4A54-9925-6E47266A0B5F}" type="pres">
      <dgm:prSet presAssocID="{2FD794A9-6F58-44D4-B19D-9971888F4339}" presName="bgRect" presStyleLbl="bgShp" presStyleIdx="2" presStyleCnt="3"/>
      <dgm:spPr/>
    </dgm:pt>
    <dgm:pt modelId="{96DDC2AB-DD96-4B20-BC54-8B5389F2B698}" type="pres">
      <dgm:prSet presAssocID="{2FD794A9-6F58-44D4-B19D-9971888F433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95B172E-9977-463D-ACED-5F40500EF721}" type="pres">
      <dgm:prSet presAssocID="{2FD794A9-6F58-44D4-B19D-9971888F4339}" presName="spaceRect" presStyleCnt="0"/>
      <dgm:spPr/>
    </dgm:pt>
    <dgm:pt modelId="{51BA2F30-A8CA-41A6-9613-B454D7A6DE45}" type="pres">
      <dgm:prSet presAssocID="{2FD794A9-6F58-44D4-B19D-9971888F433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EB7380B-946A-4C24-894E-0C50A3A8AF5C}" type="presOf" srcId="{229C79E3-BF73-4115-B878-5655B25FD8F0}" destId="{7D1D16B0-C417-46D4-BBD6-76AF1D390389}" srcOrd="0" destOrd="0" presId="urn:microsoft.com/office/officeart/2018/2/layout/IconVerticalSolidList"/>
    <dgm:cxn modelId="{C155FE31-4886-41D3-94D4-AADE3C825B26}" type="presOf" srcId="{2FD794A9-6F58-44D4-B19D-9971888F4339}" destId="{51BA2F30-A8CA-41A6-9613-B454D7A6DE45}" srcOrd="0" destOrd="0" presId="urn:microsoft.com/office/officeart/2018/2/layout/IconVerticalSolidList"/>
    <dgm:cxn modelId="{F6F9F033-0E4A-43AD-A2F3-23FD7486772B}" srcId="{7FDEED4F-BFA9-4554-B999-4740585347F7}" destId="{2FD794A9-6F58-44D4-B19D-9971888F4339}" srcOrd="2" destOrd="0" parTransId="{BA55744B-E2B7-486F-9F15-CCBE45C42C34}" sibTransId="{1495176D-B368-442C-A09C-5F74CE97C32A}"/>
    <dgm:cxn modelId="{DD924056-D0BB-452D-8A4F-186F26FF0F63}" srcId="{7FDEED4F-BFA9-4554-B999-4740585347F7}" destId="{4A5A888A-D303-414D-A902-17F004561202}" srcOrd="0" destOrd="0" parTransId="{219A628D-C4C9-4F16-98A4-5D72B572514D}" sibTransId="{3CFE5C19-9602-43A5-B89A-0AAC20250751}"/>
    <dgm:cxn modelId="{31CBE8BB-81E1-4AD2-A80A-65CA36CCD87A}" type="presOf" srcId="{7FDEED4F-BFA9-4554-B999-4740585347F7}" destId="{F4A3853D-9D62-4D1D-B5AB-F9D04E28BF1E}" srcOrd="0" destOrd="0" presId="urn:microsoft.com/office/officeart/2018/2/layout/IconVerticalSolidList"/>
    <dgm:cxn modelId="{CC01B0D4-5338-48DE-901B-F6A5C8C0416A}" type="presOf" srcId="{4A5A888A-D303-414D-A902-17F004561202}" destId="{CED9EA99-6705-4569-B4D3-FCADECD085C9}" srcOrd="0" destOrd="0" presId="urn:microsoft.com/office/officeart/2018/2/layout/IconVerticalSolidList"/>
    <dgm:cxn modelId="{F68EEDEB-85C8-4AB7-96C1-0B2E7C0BD6B3}" srcId="{7FDEED4F-BFA9-4554-B999-4740585347F7}" destId="{229C79E3-BF73-4115-B878-5655B25FD8F0}" srcOrd="1" destOrd="0" parTransId="{AD2AC805-95BE-448D-BCCE-0AA0036E6F5F}" sibTransId="{CDEACA24-C2E9-4C0A-8E9B-09AB5B336768}"/>
    <dgm:cxn modelId="{41A6080C-287F-45CB-B3E2-97FAE5648F33}" type="presParOf" srcId="{F4A3853D-9D62-4D1D-B5AB-F9D04E28BF1E}" destId="{FB69040F-11D3-4E34-B8CC-C51F4D338C80}" srcOrd="0" destOrd="0" presId="urn:microsoft.com/office/officeart/2018/2/layout/IconVerticalSolidList"/>
    <dgm:cxn modelId="{AFA0A319-F170-45CD-BDD5-29C8878C18E4}" type="presParOf" srcId="{FB69040F-11D3-4E34-B8CC-C51F4D338C80}" destId="{7A9ECB4C-A873-4FF4-9640-81EEEE20277D}" srcOrd="0" destOrd="0" presId="urn:microsoft.com/office/officeart/2018/2/layout/IconVerticalSolidList"/>
    <dgm:cxn modelId="{6DB35EDC-FD7D-4FF4-B968-E4D47501CFAE}" type="presParOf" srcId="{FB69040F-11D3-4E34-B8CC-C51F4D338C80}" destId="{99FEDAED-7F75-471A-9129-59368C1506CB}" srcOrd="1" destOrd="0" presId="urn:microsoft.com/office/officeart/2018/2/layout/IconVerticalSolidList"/>
    <dgm:cxn modelId="{CA4DAC06-AAEC-4177-9785-EC4BA08FBA95}" type="presParOf" srcId="{FB69040F-11D3-4E34-B8CC-C51F4D338C80}" destId="{8976FF38-F3F6-4F6F-BA19-A9177A5A21C1}" srcOrd="2" destOrd="0" presId="urn:microsoft.com/office/officeart/2018/2/layout/IconVerticalSolidList"/>
    <dgm:cxn modelId="{ABB0D11B-DE00-4AD7-AC6B-D9381025A98F}" type="presParOf" srcId="{FB69040F-11D3-4E34-B8CC-C51F4D338C80}" destId="{CED9EA99-6705-4569-B4D3-FCADECD085C9}" srcOrd="3" destOrd="0" presId="urn:microsoft.com/office/officeart/2018/2/layout/IconVerticalSolidList"/>
    <dgm:cxn modelId="{CC09111D-B75F-4192-9FC7-390E03DAFD16}" type="presParOf" srcId="{F4A3853D-9D62-4D1D-B5AB-F9D04E28BF1E}" destId="{89660D5C-D8CC-4D2C-9D82-711FD68C8514}" srcOrd="1" destOrd="0" presId="urn:microsoft.com/office/officeart/2018/2/layout/IconVerticalSolidList"/>
    <dgm:cxn modelId="{4C59BCE1-2E76-4361-A35E-6B979281E4C6}" type="presParOf" srcId="{F4A3853D-9D62-4D1D-B5AB-F9D04E28BF1E}" destId="{1BCC9360-7EFA-4862-B55D-5CE8545C9992}" srcOrd="2" destOrd="0" presId="urn:microsoft.com/office/officeart/2018/2/layout/IconVerticalSolidList"/>
    <dgm:cxn modelId="{B0A220AF-1302-4B3E-AC08-FCD309E6BB7A}" type="presParOf" srcId="{1BCC9360-7EFA-4862-B55D-5CE8545C9992}" destId="{1FEB5DFB-5AFC-4F66-BEAD-265256EBE0EF}" srcOrd="0" destOrd="0" presId="urn:microsoft.com/office/officeart/2018/2/layout/IconVerticalSolidList"/>
    <dgm:cxn modelId="{90697758-C366-4E33-B930-A0C8DD444B52}" type="presParOf" srcId="{1BCC9360-7EFA-4862-B55D-5CE8545C9992}" destId="{66429A55-CC81-4855-92E2-AEF7219D06FD}" srcOrd="1" destOrd="0" presId="urn:microsoft.com/office/officeart/2018/2/layout/IconVerticalSolidList"/>
    <dgm:cxn modelId="{FF7B4A9B-8A4F-4776-B2D5-D580DA620645}" type="presParOf" srcId="{1BCC9360-7EFA-4862-B55D-5CE8545C9992}" destId="{6DA0B690-286B-416D-9B8E-972A07FDB1C7}" srcOrd="2" destOrd="0" presId="urn:microsoft.com/office/officeart/2018/2/layout/IconVerticalSolidList"/>
    <dgm:cxn modelId="{30223E1C-E891-4399-9844-43285848487E}" type="presParOf" srcId="{1BCC9360-7EFA-4862-B55D-5CE8545C9992}" destId="{7D1D16B0-C417-46D4-BBD6-76AF1D390389}" srcOrd="3" destOrd="0" presId="urn:microsoft.com/office/officeart/2018/2/layout/IconVerticalSolidList"/>
    <dgm:cxn modelId="{7428BADA-0FC2-4DF2-837E-62BBEDA57082}" type="presParOf" srcId="{F4A3853D-9D62-4D1D-B5AB-F9D04E28BF1E}" destId="{ABEAC8A0-20F3-4578-8280-6AFD2401EE12}" srcOrd="3" destOrd="0" presId="urn:microsoft.com/office/officeart/2018/2/layout/IconVerticalSolidList"/>
    <dgm:cxn modelId="{B31519DC-C1EB-45B9-9AE0-EA74C35270B6}" type="presParOf" srcId="{F4A3853D-9D62-4D1D-B5AB-F9D04E28BF1E}" destId="{4B37D981-DCA1-42B0-8141-F1F062B1EF17}" srcOrd="4" destOrd="0" presId="urn:microsoft.com/office/officeart/2018/2/layout/IconVerticalSolidList"/>
    <dgm:cxn modelId="{1C3F9CED-6126-4DF6-933F-CE2E9506855D}" type="presParOf" srcId="{4B37D981-DCA1-42B0-8141-F1F062B1EF17}" destId="{9DB6A5BA-21F4-4A54-9925-6E47266A0B5F}" srcOrd="0" destOrd="0" presId="urn:microsoft.com/office/officeart/2018/2/layout/IconVerticalSolidList"/>
    <dgm:cxn modelId="{59BE53FF-7973-49AB-995D-30B911884BD3}" type="presParOf" srcId="{4B37D981-DCA1-42B0-8141-F1F062B1EF17}" destId="{96DDC2AB-DD96-4B20-BC54-8B5389F2B698}" srcOrd="1" destOrd="0" presId="urn:microsoft.com/office/officeart/2018/2/layout/IconVerticalSolidList"/>
    <dgm:cxn modelId="{745D293C-F9BF-42B2-93DF-B98258858C0F}" type="presParOf" srcId="{4B37D981-DCA1-42B0-8141-F1F062B1EF17}" destId="{B95B172E-9977-463D-ACED-5F40500EF721}" srcOrd="2" destOrd="0" presId="urn:microsoft.com/office/officeart/2018/2/layout/IconVerticalSolidList"/>
    <dgm:cxn modelId="{D5B78AF9-FFDC-4B48-9BEE-9FFA68270DB1}" type="presParOf" srcId="{4B37D981-DCA1-42B0-8141-F1F062B1EF17}" destId="{51BA2F30-A8CA-41A6-9613-B454D7A6DE4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09A749-8395-4C8C-B4D3-895248447D3C}" type="doc">
      <dgm:prSet loTypeId="urn:microsoft.com/office/officeart/2005/8/layout/vList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C53D5D-68D6-4E2E-9F2F-FAE6AFF47044}">
      <dgm:prSet custT="1"/>
      <dgm:spPr/>
      <dgm:t>
        <a:bodyPr/>
        <a:lstStyle/>
        <a:p>
          <a:pPr algn="l"/>
          <a:r>
            <a: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1. ผู้ให้บริการที่ได้รับความเสียหายจำแนกตามแหน</a:t>
          </a:r>
          <a:r>
            <a:rPr lang="th-TH" sz="3600" b="1" dirty="0" err="1">
              <a:latin typeface="TH Sarabun New" panose="020B0500040200020003" pitchFamily="34" charset="-34"/>
              <a:cs typeface="TH Sarabun New" panose="020B0500040200020003" pitchFamily="34" charset="-34"/>
            </a:rPr>
            <a:t>่ง</a:t>
          </a:r>
          <a:r>
            <a: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 สูงสุด 5 ลำดับแรก ได้แก่ พยาบาล  ผู้ช่วยเหลือคนไข้ แพทย์ </a:t>
          </a:r>
          <a:r>
            <a:rPr lang="th-TH" sz="3600" b="1" u="none" strike="noStrike" dirty="0">
              <a:effectLst/>
              <a:latin typeface="TH Sarabun New" panose="020B0500040200020003" pitchFamily="34" charset="-34"/>
              <a:cs typeface="TH Sarabun New" panose="020B0500040200020003" pitchFamily="34" charset="-34"/>
            </a:rPr>
            <a:t>นักวิชาการสาธารณสุข และพนักงานเปล </a:t>
          </a:r>
          <a:r>
            <a: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ตามลำดับ</a:t>
          </a:r>
          <a:endParaRPr lang="en-US" sz="36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13EE61F6-CE08-4657-9B83-BCB444AE6493}" type="parTrans" cxnId="{3CEE6496-3A70-423A-9D42-7BF701C61A3D}">
      <dgm:prSet/>
      <dgm:spPr/>
      <dgm:t>
        <a:bodyPr/>
        <a:lstStyle/>
        <a:p>
          <a:endParaRPr lang="en-US"/>
        </a:p>
      </dgm:t>
    </dgm:pt>
    <dgm:pt modelId="{E19EB834-DF55-4E8B-9F22-82D5FF026C34}" type="sibTrans" cxnId="{3CEE6496-3A70-423A-9D42-7BF701C61A3D}">
      <dgm:prSet/>
      <dgm:spPr/>
      <dgm:t>
        <a:bodyPr/>
        <a:lstStyle/>
        <a:p>
          <a:endParaRPr lang="en-US"/>
        </a:p>
      </dgm:t>
    </dgm:pt>
    <dgm:pt modelId="{4E70A4B9-7600-4E13-A197-41D4E424561A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2. </a:t>
          </a:r>
          <a:r>
            <a:rPr lang="th-TH" sz="3200" b="1" i="0" baseline="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จำแนกตามประเภทความเสียหาย ปีงบประมาณ 2564 ได้รับความเสียหายจาก 1. การติดเชื้อโควิด 19  2. ติดเชื้อวัณโรค 3. ถูกผู้ป่วยกระทำ   </a:t>
          </a:r>
          <a:r>
            <a:rPr lang="th-TH" sz="3200" b="1" i="0" baseline="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สำหรับในปี 2565  มีความเสียหายเฉพาะจากการติดเชื้อโควิด-19</a:t>
          </a:r>
          <a:endParaRPr lang="en-US" sz="3200" dirty="0">
            <a:solidFill>
              <a:srgbClr val="FF0000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0FD59905-5DB5-4232-A026-0379B985CD03}" type="parTrans" cxnId="{7FC92333-2F56-41E6-9DA4-DD7FA880A0AE}">
      <dgm:prSet/>
      <dgm:spPr/>
      <dgm:t>
        <a:bodyPr/>
        <a:lstStyle/>
        <a:p>
          <a:endParaRPr lang="en-US"/>
        </a:p>
      </dgm:t>
    </dgm:pt>
    <dgm:pt modelId="{A6EC6922-DE3E-4960-99B4-9A35351ACCDD}" type="sibTrans" cxnId="{7FC92333-2F56-41E6-9DA4-DD7FA880A0AE}">
      <dgm:prSet/>
      <dgm:spPr/>
      <dgm:t>
        <a:bodyPr/>
        <a:lstStyle/>
        <a:p>
          <a:endParaRPr lang="en-US"/>
        </a:p>
      </dgm:t>
    </dgm:pt>
    <dgm:pt modelId="{9DFE15F6-7025-48B7-B435-50B0B0A20F1A}" type="pres">
      <dgm:prSet presAssocID="{AA09A749-8395-4C8C-B4D3-895248447D3C}" presName="linearFlow" presStyleCnt="0">
        <dgm:presLayoutVars>
          <dgm:dir/>
          <dgm:resizeHandles val="exact"/>
        </dgm:presLayoutVars>
      </dgm:prSet>
      <dgm:spPr/>
    </dgm:pt>
    <dgm:pt modelId="{3381C9B6-B8FE-46B7-9D7F-C57BF7E297EE}" type="pres">
      <dgm:prSet presAssocID="{1AC53D5D-68D6-4E2E-9F2F-FAE6AFF47044}" presName="composite" presStyleCnt="0"/>
      <dgm:spPr/>
    </dgm:pt>
    <dgm:pt modelId="{DE99DB8F-ED70-479A-83BA-F37C2E01FDF3}" type="pres">
      <dgm:prSet presAssocID="{1AC53D5D-68D6-4E2E-9F2F-FAE6AFF47044}" presName="imgShp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tick figure families holding hands"/>
        </a:ext>
      </dgm:extLst>
    </dgm:pt>
    <dgm:pt modelId="{71C9A1C7-D3B4-470B-A3D7-E80C37A958C9}" type="pres">
      <dgm:prSet presAssocID="{1AC53D5D-68D6-4E2E-9F2F-FAE6AFF47044}" presName="txShp" presStyleLbl="node1" presStyleIdx="0" presStyleCnt="2">
        <dgm:presLayoutVars>
          <dgm:bulletEnabled val="1"/>
        </dgm:presLayoutVars>
      </dgm:prSet>
      <dgm:spPr/>
    </dgm:pt>
    <dgm:pt modelId="{FA644DDC-07FA-4840-8CCC-A5A75F970A33}" type="pres">
      <dgm:prSet presAssocID="{E19EB834-DF55-4E8B-9F22-82D5FF026C34}" presName="spacing" presStyleCnt="0"/>
      <dgm:spPr/>
    </dgm:pt>
    <dgm:pt modelId="{BFBC57A3-276A-4D36-AFAC-B3884817F394}" type="pres">
      <dgm:prSet presAssocID="{4E70A4B9-7600-4E13-A197-41D4E424561A}" presName="composite" presStyleCnt="0"/>
      <dgm:spPr/>
    </dgm:pt>
    <dgm:pt modelId="{9E7665A6-3E98-44DB-969A-6AFA4FA4B168}" type="pres">
      <dgm:prSet presAssocID="{4E70A4B9-7600-4E13-A197-41D4E424561A}" presName="imgShp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Young man reading newspaper"/>
        </a:ext>
      </dgm:extLst>
    </dgm:pt>
    <dgm:pt modelId="{E7FBDC78-3595-48AC-8C2A-511A4863CB6B}" type="pres">
      <dgm:prSet presAssocID="{4E70A4B9-7600-4E13-A197-41D4E424561A}" presName="txShp" presStyleLbl="node1" presStyleIdx="1" presStyleCnt="2" custScaleY="127933">
        <dgm:presLayoutVars>
          <dgm:bulletEnabled val="1"/>
        </dgm:presLayoutVars>
      </dgm:prSet>
      <dgm:spPr/>
    </dgm:pt>
  </dgm:ptLst>
  <dgm:cxnLst>
    <dgm:cxn modelId="{A485600F-4AF9-4D71-B13E-21710EAE2F2A}" type="presOf" srcId="{4E70A4B9-7600-4E13-A197-41D4E424561A}" destId="{E7FBDC78-3595-48AC-8C2A-511A4863CB6B}" srcOrd="0" destOrd="0" presId="urn:microsoft.com/office/officeart/2005/8/layout/vList3"/>
    <dgm:cxn modelId="{7FC92333-2F56-41E6-9DA4-DD7FA880A0AE}" srcId="{AA09A749-8395-4C8C-B4D3-895248447D3C}" destId="{4E70A4B9-7600-4E13-A197-41D4E424561A}" srcOrd="1" destOrd="0" parTransId="{0FD59905-5DB5-4232-A026-0379B985CD03}" sibTransId="{A6EC6922-DE3E-4960-99B4-9A35351ACCDD}"/>
    <dgm:cxn modelId="{3CEE6496-3A70-423A-9D42-7BF701C61A3D}" srcId="{AA09A749-8395-4C8C-B4D3-895248447D3C}" destId="{1AC53D5D-68D6-4E2E-9F2F-FAE6AFF47044}" srcOrd="0" destOrd="0" parTransId="{13EE61F6-CE08-4657-9B83-BCB444AE6493}" sibTransId="{E19EB834-DF55-4E8B-9F22-82D5FF026C34}"/>
    <dgm:cxn modelId="{DBB0FB9B-055F-4430-A9A4-F5E0C948644D}" type="presOf" srcId="{AA09A749-8395-4C8C-B4D3-895248447D3C}" destId="{9DFE15F6-7025-48B7-B435-50B0B0A20F1A}" srcOrd="0" destOrd="0" presId="urn:microsoft.com/office/officeart/2005/8/layout/vList3"/>
    <dgm:cxn modelId="{52C366E9-B212-4BC6-B2B4-A5F1FE4F5736}" type="presOf" srcId="{1AC53D5D-68D6-4E2E-9F2F-FAE6AFF47044}" destId="{71C9A1C7-D3B4-470B-A3D7-E80C37A958C9}" srcOrd="0" destOrd="0" presId="urn:microsoft.com/office/officeart/2005/8/layout/vList3"/>
    <dgm:cxn modelId="{6FF88A95-6C40-4891-B3E6-850621A8C208}" type="presParOf" srcId="{9DFE15F6-7025-48B7-B435-50B0B0A20F1A}" destId="{3381C9B6-B8FE-46B7-9D7F-C57BF7E297EE}" srcOrd="0" destOrd="0" presId="urn:microsoft.com/office/officeart/2005/8/layout/vList3"/>
    <dgm:cxn modelId="{4F78B1E7-4636-4F9F-AF5B-84DBF842A934}" type="presParOf" srcId="{3381C9B6-B8FE-46B7-9D7F-C57BF7E297EE}" destId="{DE99DB8F-ED70-479A-83BA-F37C2E01FDF3}" srcOrd="0" destOrd="0" presId="urn:microsoft.com/office/officeart/2005/8/layout/vList3"/>
    <dgm:cxn modelId="{78CAFDE0-7CB3-492A-AE1E-B0264EA2A96F}" type="presParOf" srcId="{3381C9B6-B8FE-46B7-9D7F-C57BF7E297EE}" destId="{71C9A1C7-D3B4-470B-A3D7-E80C37A958C9}" srcOrd="1" destOrd="0" presId="urn:microsoft.com/office/officeart/2005/8/layout/vList3"/>
    <dgm:cxn modelId="{6A4500B7-4630-402A-9A87-50567DF8B2E5}" type="presParOf" srcId="{9DFE15F6-7025-48B7-B435-50B0B0A20F1A}" destId="{FA644DDC-07FA-4840-8CCC-A5A75F970A33}" srcOrd="1" destOrd="0" presId="urn:microsoft.com/office/officeart/2005/8/layout/vList3"/>
    <dgm:cxn modelId="{49AC5A77-4BC8-45B0-83A7-7DE472968F90}" type="presParOf" srcId="{9DFE15F6-7025-48B7-B435-50B0B0A20F1A}" destId="{BFBC57A3-276A-4D36-AFAC-B3884817F394}" srcOrd="2" destOrd="0" presId="urn:microsoft.com/office/officeart/2005/8/layout/vList3"/>
    <dgm:cxn modelId="{250D7515-4889-4BB4-BF86-D8C1B713EF36}" type="presParOf" srcId="{BFBC57A3-276A-4D36-AFAC-B3884817F394}" destId="{9E7665A6-3E98-44DB-969A-6AFA4FA4B168}" srcOrd="0" destOrd="0" presId="urn:microsoft.com/office/officeart/2005/8/layout/vList3"/>
    <dgm:cxn modelId="{104DA2F3-E4CF-45DC-A1E1-55D344AA1DCB}" type="presParOf" srcId="{BFBC57A3-276A-4D36-AFAC-B3884817F394}" destId="{E7FBDC78-3595-48AC-8C2A-511A4863CB6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ECE6D6-417C-4120-B0E9-B9AD0D44D658}" type="doc">
      <dgm:prSet loTypeId="urn:microsoft.com/office/officeart/2005/8/layout/vList3" loCatId="list" qsTypeId="urn:microsoft.com/office/officeart/2005/8/quickstyle/3d4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A10FD1AB-4125-47B4-A55B-95770F7437F7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1. สปสช.เขต 5 ราชบุรี ได้มีการวิเคราะห์ข้อมูลเรื่องร้องเรียน มาตรา 57 59 ที่มาจาก 2 ช่องทาง คือ </a:t>
          </a:r>
          <a:r>
            <a: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@ </a:t>
          </a:r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สายด่วน 1330  </a:t>
          </a:r>
          <a:r>
            <a: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@ </a:t>
          </a:r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จากการบันทึกในโปรแกรม </a:t>
          </a:r>
          <a:r>
            <a: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CRM </a:t>
          </a:r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ของศูนย์  50(5) </a:t>
          </a:r>
          <a:endParaRPr lang="en-US" sz="28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7E0E3B14-B70A-4986-B0D8-BFC66DE7A9A4}" type="parTrans" cxnId="{45A814C5-F6E1-4E43-B7B5-CF8D09FC8FA4}">
      <dgm:prSet/>
      <dgm:spPr/>
      <dgm:t>
        <a:bodyPr/>
        <a:lstStyle/>
        <a:p>
          <a:endParaRPr lang="en-US"/>
        </a:p>
      </dgm:t>
    </dgm:pt>
    <dgm:pt modelId="{3F5CA738-1D51-4C21-A95F-B4F5ECC0C424}" type="sibTrans" cxnId="{45A814C5-F6E1-4E43-B7B5-CF8D09FC8FA4}">
      <dgm:prSet/>
      <dgm:spPr/>
      <dgm:t>
        <a:bodyPr/>
        <a:lstStyle/>
        <a:p>
          <a:endParaRPr lang="en-US"/>
        </a:p>
      </dgm:t>
    </dgm:pt>
    <dgm:pt modelId="{F8E7A760-C043-4223-9B2D-A1A88CB87819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2. สปสช.เขต นำข้อมูลไปดำเนินกิจกรรมเพื่อแก้ไขปัญหาในภาพรวม โดยใช้เครือข่ายที่อยู่ในพื้นที่ เช่น สสจ. หน่วยบริการ องค์กรปกครองส่วนท้องถิ่น ศูนย์ภาคประชาชน  สื่อมวลชน พระภิกษุ นักศึกษา เยาวชน เป็นต้น </a:t>
          </a:r>
          <a:endParaRPr lang="en-US" sz="28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565B95E1-066C-4971-8ED3-1969B10D4AC0}" type="parTrans" cxnId="{6E7B67AF-6ABA-4408-B7D7-94CFFE2F16FF}">
      <dgm:prSet/>
      <dgm:spPr/>
      <dgm:t>
        <a:bodyPr/>
        <a:lstStyle/>
        <a:p>
          <a:endParaRPr lang="en-US"/>
        </a:p>
      </dgm:t>
    </dgm:pt>
    <dgm:pt modelId="{48BABB1C-8D56-44E1-892E-2E0D7A565165}" type="sibTrans" cxnId="{6E7B67AF-6ABA-4408-B7D7-94CFFE2F16FF}">
      <dgm:prSet/>
      <dgm:spPr/>
      <dgm:t>
        <a:bodyPr/>
        <a:lstStyle/>
        <a:p>
          <a:endParaRPr lang="en-US"/>
        </a:p>
      </dgm:t>
    </dgm:pt>
    <dgm:pt modelId="{0442E780-A45F-4768-9DC8-B6B5BC678F5B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3. ภาคประชาชนควรบันทึกข้อมูลให้ครบถ้วน เพื่อการนำไปใช้ประโยชน์ในการแก้ไขปัญหาได้ตรงประเด็นและกลุ่มเป้าหมาย</a:t>
          </a:r>
          <a:endParaRPr lang="en-US" sz="28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0E3AD858-F7E0-4605-A8A3-ECECC7C3023D}" type="parTrans" cxnId="{FD11862F-A8A6-44DF-988A-485E188B9C5F}">
      <dgm:prSet/>
      <dgm:spPr/>
      <dgm:t>
        <a:bodyPr/>
        <a:lstStyle/>
        <a:p>
          <a:endParaRPr lang="en-US"/>
        </a:p>
      </dgm:t>
    </dgm:pt>
    <dgm:pt modelId="{A2094C8A-4142-44D4-9A9E-470B9A1D4ED7}" type="sibTrans" cxnId="{FD11862F-A8A6-44DF-988A-485E188B9C5F}">
      <dgm:prSet/>
      <dgm:spPr/>
      <dgm:t>
        <a:bodyPr/>
        <a:lstStyle/>
        <a:p>
          <a:endParaRPr lang="en-US"/>
        </a:p>
      </dgm:t>
    </dgm:pt>
    <dgm:pt modelId="{66E2DB1E-4E48-4055-B9E0-E92D4B98EF53}">
      <dgm:prSet custT="1"/>
      <dgm:spPr>
        <a:solidFill>
          <a:srgbClr val="FF6699"/>
        </a:solidFill>
      </dgm:spPr>
      <dgm:t>
        <a:bodyPr/>
        <a:lstStyle/>
        <a:p>
          <a:pPr algn="l"/>
          <a:r>
            <a:rPr lang="th-TH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4. สปสช.เขต 5 ราชบุรี พัฒนาการมีส่วนร่วมด้านคุ้มครองสิทธิ โดยได้แต่งตั้งคณะทำงานพัฒนาและส่งเสริมกลไกการคุ้มครองสิทธิ เพื่อตอบสนองเรื่องร้องเรียนและการนำเสนอข้อมูลให้ </a:t>
          </a:r>
          <a:r>
            <a:rPr lang="th-TH" sz="2800" b="1" dirty="0" err="1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อค</a:t>
          </a:r>
          <a:r>
            <a:rPr lang="th-TH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ม.ร่วมตัดสินใจ ในการวางแผนในระดับเขต</a:t>
          </a:r>
          <a:endParaRPr lang="en-US" sz="2800" b="1" dirty="0">
            <a:solidFill>
              <a:schemeClr val="tx1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AF99C3A-9BEF-4CE4-841E-EF3EC05AAE34}" type="parTrans" cxnId="{546ACBEC-F833-40E8-B9B2-120B604F7359}">
      <dgm:prSet/>
      <dgm:spPr/>
      <dgm:t>
        <a:bodyPr/>
        <a:lstStyle/>
        <a:p>
          <a:endParaRPr lang="en-US"/>
        </a:p>
      </dgm:t>
    </dgm:pt>
    <dgm:pt modelId="{F80D52EC-F556-477D-8E24-700E1BE72722}" type="sibTrans" cxnId="{546ACBEC-F833-40E8-B9B2-120B604F7359}">
      <dgm:prSet/>
      <dgm:spPr/>
      <dgm:t>
        <a:bodyPr/>
        <a:lstStyle/>
        <a:p>
          <a:endParaRPr lang="en-US"/>
        </a:p>
      </dgm:t>
    </dgm:pt>
    <dgm:pt modelId="{54F3941B-02BD-4C9E-B6E7-6299DEE84485}" type="pres">
      <dgm:prSet presAssocID="{9DECE6D6-417C-4120-B0E9-B9AD0D44D658}" presName="linearFlow" presStyleCnt="0">
        <dgm:presLayoutVars>
          <dgm:dir/>
          <dgm:resizeHandles val="exact"/>
        </dgm:presLayoutVars>
      </dgm:prSet>
      <dgm:spPr/>
    </dgm:pt>
    <dgm:pt modelId="{5F7BA66F-42E1-4281-9572-0DD38917199C}" type="pres">
      <dgm:prSet presAssocID="{A10FD1AB-4125-47B4-A55B-95770F7437F7}" presName="composite" presStyleCnt="0"/>
      <dgm:spPr/>
    </dgm:pt>
    <dgm:pt modelId="{6448501A-865C-4796-8151-3B68CA3412C0}" type="pres">
      <dgm:prSet presAssocID="{A10FD1AB-4125-47B4-A55B-95770F7437F7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ke Bee"/>
        </a:ext>
      </dgm:extLst>
    </dgm:pt>
    <dgm:pt modelId="{5D22B98D-70C6-4F6A-9175-72F6D6A3AB08}" type="pres">
      <dgm:prSet presAssocID="{A10FD1AB-4125-47B4-A55B-95770F7437F7}" presName="txShp" presStyleLbl="node1" presStyleIdx="0" presStyleCnt="4" custScaleY="114903">
        <dgm:presLayoutVars>
          <dgm:bulletEnabled val="1"/>
        </dgm:presLayoutVars>
      </dgm:prSet>
      <dgm:spPr/>
    </dgm:pt>
    <dgm:pt modelId="{BA78AC55-9AF6-4F86-9AEE-89B319A39A8E}" type="pres">
      <dgm:prSet presAssocID="{3F5CA738-1D51-4C21-A95F-B4F5ECC0C424}" presName="spacing" presStyleCnt="0"/>
      <dgm:spPr/>
    </dgm:pt>
    <dgm:pt modelId="{BEAF923E-DF40-4923-9BE2-48B87C78CE0F}" type="pres">
      <dgm:prSet presAssocID="{F8E7A760-C043-4223-9B2D-A1A88CB87819}" presName="composite" presStyleCnt="0"/>
      <dgm:spPr/>
    </dgm:pt>
    <dgm:pt modelId="{D7F96F8A-FB2F-4062-8B61-B793F0AE404A}" type="pres">
      <dgm:prSet presAssocID="{F8E7A760-C043-4223-9B2D-A1A88CB87819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erture outline"/>
        </a:ext>
      </dgm:extLst>
    </dgm:pt>
    <dgm:pt modelId="{BF74E9BE-B96D-4E2E-A1D9-FA1838AD76AE}" type="pres">
      <dgm:prSet presAssocID="{F8E7A760-C043-4223-9B2D-A1A88CB87819}" presName="txShp" presStyleLbl="node1" presStyleIdx="1" presStyleCnt="4" custScaleY="140465" custLinFactNeighborX="1196" custLinFactNeighborY="8249">
        <dgm:presLayoutVars>
          <dgm:bulletEnabled val="1"/>
        </dgm:presLayoutVars>
      </dgm:prSet>
      <dgm:spPr/>
    </dgm:pt>
    <dgm:pt modelId="{AF7C627A-FEB5-4C54-B90C-A1385A081E3E}" type="pres">
      <dgm:prSet presAssocID="{48BABB1C-8D56-44E1-892E-2E0D7A565165}" presName="spacing" presStyleCnt="0"/>
      <dgm:spPr/>
    </dgm:pt>
    <dgm:pt modelId="{7E4E7A5B-F0EB-4552-82A7-AD7B7618A644}" type="pres">
      <dgm:prSet presAssocID="{0442E780-A45F-4768-9DC8-B6B5BC678F5B}" presName="composite" presStyleCnt="0"/>
      <dgm:spPr/>
    </dgm:pt>
    <dgm:pt modelId="{5CC0FA0B-2175-4C8B-953D-2F46D2BE9399}" type="pres">
      <dgm:prSet presAssocID="{0442E780-A45F-4768-9DC8-B6B5BC678F5B}" presName="imgShp" presStyleLbl="fgImgPlace1" presStyleIdx="2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Books on a shelf"/>
        </a:ext>
      </dgm:extLst>
    </dgm:pt>
    <dgm:pt modelId="{B2D5E3C5-A89F-4854-9DD5-6591EFCF32DC}" type="pres">
      <dgm:prSet presAssocID="{0442E780-A45F-4768-9DC8-B6B5BC678F5B}" presName="txShp" presStyleLbl="node1" presStyleIdx="2" presStyleCnt="4" custScaleY="99946">
        <dgm:presLayoutVars>
          <dgm:bulletEnabled val="1"/>
        </dgm:presLayoutVars>
      </dgm:prSet>
      <dgm:spPr/>
    </dgm:pt>
    <dgm:pt modelId="{C48A32E3-36C7-44E7-BE61-C48850103AB3}" type="pres">
      <dgm:prSet presAssocID="{A2094C8A-4142-44D4-9A9E-470B9A1D4ED7}" presName="spacing" presStyleCnt="0"/>
      <dgm:spPr/>
    </dgm:pt>
    <dgm:pt modelId="{866615B3-7BF6-483A-8648-0E870B4E887E}" type="pres">
      <dgm:prSet presAssocID="{66E2DB1E-4E48-4055-B9E0-E92D4B98EF53}" presName="composite" presStyleCnt="0"/>
      <dgm:spPr/>
    </dgm:pt>
    <dgm:pt modelId="{F8B16775-D883-4514-B101-7042B4E4100C}" type="pres">
      <dgm:prSet presAssocID="{66E2DB1E-4E48-4055-B9E0-E92D4B98EF53}" presName="imgShp" presStyleLbl="fgImgPlace1" presStyleIdx="3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Golf ball on a tee, in a green fairway"/>
        </a:ext>
      </dgm:extLst>
    </dgm:pt>
    <dgm:pt modelId="{3F2C17D9-2B42-40FA-A0C1-EC2C3010A4FB}" type="pres">
      <dgm:prSet presAssocID="{66E2DB1E-4E48-4055-B9E0-E92D4B98EF53}" presName="txShp" presStyleLbl="node1" presStyleIdx="3" presStyleCnt="4" custScaleY="133411">
        <dgm:presLayoutVars>
          <dgm:bulletEnabled val="1"/>
        </dgm:presLayoutVars>
      </dgm:prSet>
      <dgm:spPr/>
    </dgm:pt>
  </dgm:ptLst>
  <dgm:cxnLst>
    <dgm:cxn modelId="{06943528-75A8-4A40-8FFE-5C0C631EAC3C}" type="presOf" srcId="{F8E7A760-C043-4223-9B2D-A1A88CB87819}" destId="{BF74E9BE-B96D-4E2E-A1D9-FA1838AD76AE}" srcOrd="0" destOrd="0" presId="urn:microsoft.com/office/officeart/2005/8/layout/vList3"/>
    <dgm:cxn modelId="{FD11862F-A8A6-44DF-988A-485E188B9C5F}" srcId="{9DECE6D6-417C-4120-B0E9-B9AD0D44D658}" destId="{0442E780-A45F-4768-9DC8-B6B5BC678F5B}" srcOrd="2" destOrd="0" parTransId="{0E3AD858-F7E0-4605-A8A3-ECECC7C3023D}" sibTransId="{A2094C8A-4142-44D4-9A9E-470B9A1D4ED7}"/>
    <dgm:cxn modelId="{84A45630-8B8D-4EFB-9B52-85791563D3C9}" type="presOf" srcId="{66E2DB1E-4E48-4055-B9E0-E92D4B98EF53}" destId="{3F2C17D9-2B42-40FA-A0C1-EC2C3010A4FB}" srcOrd="0" destOrd="0" presId="urn:microsoft.com/office/officeart/2005/8/layout/vList3"/>
    <dgm:cxn modelId="{FD93B07C-DAC6-4492-AC75-8BC7A9E7F91B}" type="presOf" srcId="{A10FD1AB-4125-47B4-A55B-95770F7437F7}" destId="{5D22B98D-70C6-4F6A-9175-72F6D6A3AB08}" srcOrd="0" destOrd="0" presId="urn:microsoft.com/office/officeart/2005/8/layout/vList3"/>
    <dgm:cxn modelId="{6335F0A9-8B51-41A0-B27F-DD42D8C5736C}" type="presOf" srcId="{0442E780-A45F-4768-9DC8-B6B5BC678F5B}" destId="{B2D5E3C5-A89F-4854-9DD5-6591EFCF32DC}" srcOrd="0" destOrd="0" presId="urn:microsoft.com/office/officeart/2005/8/layout/vList3"/>
    <dgm:cxn modelId="{6E7B67AF-6ABA-4408-B7D7-94CFFE2F16FF}" srcId="{9DECE6D6-417C-4120-B0E9-B9AD0D44D658}" destId="{F8E7A760-C043-4223-9B2D-A1A88CB87819}" srcOrd="1" destOrd="0" parTransId="{565B95E1-066C-4971-8ED3-1969B10D4AC0}" sibTransId="{48BABB1C-8D56-44E1-892E-2E0D7A565165}"/>
    <dgm:cxn modelId="{45A814C5-F6E1-4E43-B7B5-CF8D09FC8FA4}" srcId="{9DECE6D6-417C-4120-B0E9-B9AD0D44D658}" destId="{A10FD1AB-4125-47B4-A55B-95770F7437F7}" srcOrd="0" destOrd="0" parTransId="{7E0E3B14-B70A-4986-B0D8-BFC66DE7A9A4}" sibTransId="{3F5CA738-1D51-4C21-A95F-B4F5ECC0C424}"/>
    <dgm:cxn modelId="{546ACBEC-F833-40E8-B9B2-120B604F7359}" srcId="{9DECE6D6-417C-4120-B0E9-B9AD0D44D658}" destId="{66E2DB1E-4E48-4055-B9E0-E92D4B98EF53}" srcOrd="3" destOrd="0" parTransId="{9AF99C3A-9BEF-4CE4-841E-EF3EC05AAE34}" sibTransId="{F80D52EC-F556-477D-8E24-700E1BE72722}"/>
    <dgm:cxn modelId="{EECA7BF4-C68D-41BB-A031-BFCBC7B6447F}" type="presOf" srcId="{9DECE6D6-417C-4120-B0E9-B9AD0D44D658}" destId="{54F3941B-02BD-4C9E-B6E7-6299DEE84485}" srcOrd="0" destOrd="0" presId="urn:microsoft.com/office/officeart/2005/8/layout/vList3"/>
    <dgm:cxn modelId="{51A6FC73-22C2-44B2-A922-C63F982ED909}" type="presParOf" srcId="{54F3941B-02BD-4C9E-B6E7-6299DEE84485}" destId="{5F7BA66F-42E1-4281-9572-0DD38917199C}" srcOrd="0" destOrd="0" presId="urn:microsoft.com/office/officeart/2005/8/layout/vList3"/>
    <dgm:cxn modelId="{E6DA44FE-9D4B-4775-92B2-738B92D3938E}" type="presParOf" srcId="{5F7BA66F-42E1-4281-9572-0DD38917199C}" destId="{6448501A-865C-4796-8151-3B68CA3412C0}" srcOrd="0" destOrd="0" presId="urn:microsoft.com/office/officeart/2005/8/layout/vList3"/>
    <dgm:cxn modelId="{BC19F08E-7F96-4190-8C91-648C17F76B07}" type="presParOf" srcId="{5F7BA66F-42E1-4281-9572-0DD38917199C}" destId="{5D22B98D-70C6-4F6A-9175-72F6D6A3AB08}" srcOrd="1" destOrd="0" presId="urn:microsoft.com/office/officeart/2005/8/layout/vList3"/>
    <dgm:cxn modelId="{CA785DD9-4CA2-491C-8C33-3000FF6C85F0}" type="presParOf" srcId="{54F3941B-02BD-4C9E-B6E7-6299DEE84485}" destId="{BA78AC55-9AF6-4F86-9AEE-89B319A39A8E}" srcOrd="1" destOrd="0" presId="urn:microsoft.com/office/officeart/2005/8/layout/vList3"/>
    <dgm:cxn modelId="{7B836206-6D54-43AB-8D61-4C4054FFC7EE}" type="presParOf" srcId="{54F3941B-02BD-4C9E-B6E7-6299DEE84485}" destId="{BEAF923E-DF40-4923-9BE2-48B87C78CE0F}" srcOrd="2" destOrd="0" presId="urn:microsoft.com/office/officeart/2005/8/layout/vList3"/>
    <dgm:cxn modelId="{FAC02FEF-F133-4DAE-BF6D-24CED31DB407}" type="presParOf" srcId="{BEAF923E-DF40-4923-9BE2-48B87C78CE0F}" destId="{D7F96F8A-FB2F-4062-8B61-B793F0AE404A}" srcOrd="0" destOrd="0" presId="urn:microsoft.com/office/officeart/2005/8/layout/vList3"/>
    <dgm:cxn modelId="{00378377-A1D9-4A9D-B0A1-6245CAC51A46}" type="presParOf" srcId="{BEAF923E-DF40-4923-9BE2-48B87C78CE0F}" destId="{BF74E9BE-B96D-4E2E-A1D9-FA1838AD76AE}" srcOrd="1" destOrd="0" presId="urn:microsoft.com/office/officeart/2005/8/layout/vList3"/>
    <dgm:cxn modelId="{7C76C1DA-83D2-4CA1-8AB4-E536AEC5545C}" type="presParOf" srcId="{54F3941B-02BD-4C9E-B6E7-6299DEE84485}" destId="{AF7C627A-FEB5-4C54-B90C-A1385A081E3E}" srcOrd="3" destOrd="0" presId="urn:microsoft.com/office/officeart/2005/8/layout/vList3"/>
    <dgm:cxn modelId="{AF3B6750-F601-4F31-BF21-53A2B4502DD7}" type="presParOf" srcId="{54F3941B-02BD-4C9E-B6E7-6299DEE84485}" destId="{7E4E7A5B-F0EB-4552-82A7-AD7B7618A644}" srcOrd="4" destOrd="0" presId="urn:microsoft.com/office/officeart/2005/8/layout/vList3"/>
    <dgm:cxn modelId="{CB2A09DF-A953-4DE6-9D1E-F1CBCE50BDC6}" type="presParOf" srcId="{7E4E7A5B-F0EB-4552-82A7-AD7B7618A644}" destId="{5CC0FA0B-2175-4C8B-953D-2F46D2BE9399}" srcOrd="0" destOrd="0" presId="urn:microsoft.com/office/officeart/2005/8/layout/vList3"/>
    <dgm:cxn modelId="{29F3C006-780C-418B-BCFA-8F050BD6973F}" type="presParOf" srcId="{7E4E7A5B-F0EB-4552-82A7-AD7B7618A644}" destId="{B2D5E3C5-A89F-4854-9DD5-6591EFCF32DC}" srcOrd="1" destOrd="0" presId="urn:microsoft.com/office/officeart/2005/8/layout/vList3"/>
    <dgm:cxn modelId="{5268D4BD-5805-4F9B-892E-F844B23E4B08}" type="presParOf" srcId="{54F3941B-02BD-4C9E-B6E7-6299DEE84485}" destId="{C48A32E3-36C7-44E7-BE61-C48850103AB3}" srcOrd="5" destOrd="0" presId="urn:microsoft.com/office/officeart/2005/8/layout/vList3"/>
    <dgm:cxn modelId="{57ABAB87-1420-4555-BA35-1C62DBBB05E3}" type="presParOf" srcId="{54F3941B-02BD-4C9E-B6E7-6299DEE84485}" destId="{866615B3-7BF6-483A-8648-0E870B4E887E}" srcOrd="6" destOrd="0" presId="urn:microsoft.com/office/officeart/2005/8/layout/vList3"/>
    <dgm:cxn modelId="{E55488A2-5F3A-47FC-8235-ECB61B000F9A}" type="presParOf" srcId="{866615B3-7BF6-483A-8648-0E870B4E887E}" destId="{F8B16775-D883-4514-B101-7042B4E4100C}" srcOrd="0" destOrd="0" presId="urn:microsoft.com/office/officeart/2005/8/layout/vList3"/>
    <dgm:cxn modelId="{CB1DC624-631F-4345-9C00-9C89EFFEE1E6}" type="presParOf" srcId="{866615B3-7BF6-483A-8648-0E870B4E887E}" destId="{3F2C17D9-2B42-40FA-A0C1-EC2C3010A4F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E064A8-381B-403F-A57B-3A37F5FC3ABA}">
      <dsp:nvSpPr>
        <dsp:cNvPr id="0" name=""/>
        <dsp:cNvSpPr/>
      </dsp:nvSpPr>
      <dsp:spPr>
        <a:xfrm>
          <a:off x="0" y="0"/>
          <a:ext cx="5115444" cy="5115444"/>
        </a:xfrm>
        <a:prstGeom prst="pie">
          <a:avLst>
            <a:gd name="adj1" fmla="val 5400000"/>
            <a:gd name="adj2" fmla="val 16200000"/>
          </a:avLst>
        </a:prstGeom>
        <a:solidFill>
          <a:srgbClr val="99FF66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455FC-201C-44E4-ABE0-48AD936C0254}">
      <dsp:nvSpPr>
        <dsp:cNvPr id="0" name=""/>
        <dsp:cNvSpPr/>
      </dsp:nvSpPr>
      <dsp:spPr>
        <a:xfrm>
          <a:off x="2557722" y="0"/>
          <a:ext cx="7043477" cy="511544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1. </a:t>
          </a:r>
          <a:r>
            <a:rPr lang="th-TH" sz="4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การพิจารณาคำร้องกรณีผู้รับบริการได้รับความเสียหาย (มาตรา </a:t>
          </a:r>
          <a:r>
            <a:rPr lang="en-US" sz="4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41)</a:t>
          </a:r>
          <a:endParaRPr lang="th-TH" sz="48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557722" y="0"/>
        <a:ext cx="7043477" cy="1534636"/>
      </dsp:txXfrm>
    </dsp:sp>
    <dsp:sp modelId="{613DB3F1-627D-4E4C-9AF7-14CA01B65E2F}">
      <dsp:nvSpPr>
        <dsp:cNvPr id="0" name=""/>
        <dsp:cNvSpPr/>
      </dsp:nvSpPr>
      <dsp:spPr>
        <a:xfrm>
          <a:off x="895204" y="1534636"/>
          <a:ext cx="3325035" cy="332503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3D547-BD91-488E-B9CA-64812783A377}">
      <dsp:nvSpPr>
        <dsp:cNvPr id="0" name=""/>
        <dsp:cNvSpPr/>
      </dsp:nvSpPr>
      <dsp:spPr>
        <a:xfrm>
          <a:off x="2557722" y="1534636"/>
          <a:ext cx="7043477" cy="332503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>
              <a:latin typeface="TH Sarabun New" panose="020B0500040200020003" pitchFamily="34" charset="-34"/>
              <a:cs typeface="TH Sarabun New" panose="020B0500040200020003" pitchFamily="34" charset="-34"/>
            </a:rPr>
            <a:t>2</a:t>
          </a:r>
          <a:r>
            <a:rPr lang="th-TH" sz="4800" b="1" kern="1200">
              <a:latin typeface="TH Sarabun New" panose="020B0500040200020003" pitchFamily="34" charset="-34"/>
              <a:cs typeface="TH Sarabun New" panose="020B0500040200020003" pitchFamily="34" charset="-34"/>
            </a:rPr>
            <a:t>. การพิจารณากรณีผู้ให้บริการได้รับความเสียหาย</a:t>
          </a:r>
          <a:endParaRPr lang="th-TH" sz="48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557722" y="1534636"/>
        <a:ext cx="7043477" cy="1534631"/>
      </dsp:txXfrm>
    </dsp:sp>
    <dsp:sp modelId="{90484B55-FCDE-4C86-A86C-298A07DCADE5}">
      <dsp:nvSpPr>
        <dsp:cNvPr id="0" name=""/>
        <dsp:cNvSpPr/>
      </dsp:nvSpPr>
      <dsp:spPr>
        <a:xfrm>
          <a:off x="1790406" y="3069268"/>
          <a:ext cx="1534631" cy="153463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lumMod val="60000"/>
            <a:lumOff val="4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5A2B1-898D-451F-A819-28E124E7C5BA}">
      <dsp:nvSpPr>
        <dsp:cNvPr id="0" name=""/>
        <dsp:cNvSpPr/>
      </dsp:nvSpPr>
      <dsp:spPr>
        <a:xfrm>
          <a:off x="2557722" y="3069268"/>
          <a:ext cx="7043477" cy="15346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3. </a:t>
          </a:r>
          <a:r>
            <a:rPr lang="th-TH" sz="4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สถานการณ์เรื่องร้องเรียน ม.57  59 และแผนการแก้ไขปัญหาเรื่องร้องเรียนฯ</a:t>
          </a:r>
        </a:p>
      </dsp:txBody>
      <dsp:txXfrm>
        <a:off x="2557722" y="3069268"/>
        <a:ext cx="7043477" cy="15346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9A1C7-D3B4-470B-A3D7-E80C37A958C9}">
      <dsp:nvSpPr>
        <dsp:cNvPr id="0" name=""/>
        <dsp:cNvSpPr/>
      </dsp:nvSpPr>
      <dsp:spPr>
        <a:xfrm rot="10800000">
          <a:off x="3123129" y="2497"/>
          <a:ext cx="9954429" cy="2463244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6223" tIns="106680" rIns="199136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1. ผู้รับบริการได้รับความเสียหายจำแนกตามแผนกความเสียหาย ปีงบประมาณ 2564 - 2565  สูงสุด 3 ลำดับ สูติกรรม อายุรกรรม และศัลยกรรม ตามลำดับ   </a:t>
          </a:r>
          <a:r>
            <a:rPr lang="en-US" sz="2800" b="1" kern="120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800" b="1" kern="120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ส่วนแผนกสูติกรรม จำแนกตามสาเหตุการเสียชีวิต อยู่ในกลุ่มทารกเสียชีวิตจากการคลอด          นำข้อมูลไปสู่การแต่งตั้งคณะทำงานสูติกรรม เพื่อป้องกันการเกิดซ้ำ</a:t>
          </a:r>
          <a:endParaRPr lang="en-US" sz="2800" b="1" kern="1200" dirty="0">
            <a:solidFill>
              <a:schemeClr val="tx1">
                <a:lumMod val="95000"/>
                <a:lumOff val="5000"/>
              </a:schemeClr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 rot="10800000">
        <a:off x="3738940" y="2497"/>
        <a:ext cx="9338618" cy="2463244"/>
      </dsp:txXfrm>
    </dsp:sp>
    <dsp:sp modelId="{DE99DB8F-ED70-479A-83BA-F37C2E01FDF3}">
      <dsp:nvSpPr>
        <dsp:cNvPr id="0" name=""/>
        <dsp:cNvSpPr/>
      </dsp:nvSpPr>
      <dsp:spPr>
        <a:xfrm>
          <a:off x="1891507" y="2497"/>
          <a:ext cx="2463244" cy="246324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7FBDC78-3595-48AC-8C2A-511A4863CB6B}">
      <dsp:nvSpPr>
        <dsp:cNvPr id="0" name=""/>
        <dsp:cNvSpPr/>
      </dsp:nvSpPr>
      <dsp:spPr>
        <a:xfrm rot="10800000">
          <a:off x="2690236" y="3019006"/>
          <a:ext cx="10656117" cy="2033039"/>
        </a:xfrm>
        <a:prstGeom prst="homePlat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6223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2. จังหวัดที่ผู้รับบริการ</a:t>
          </a:r>
          <a:r>
            <a:rPr lang="th-TH" sz="3200" b="1" i="0" kern="1200" baseline="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เสียหาย มีความรุนแรงระดับเสียชีวิตหรือทุพลภาพถาวร 6(1) ปีงบประมาณ 2564 ได้แก่ 1. สมุทรสาคร  2. ราชบุรี   3.กาญจนบุรี</a:t>
          </a:r>
          <a:endParaRPr lang="en-US" sz="3200" b="1" i="0" kern="1200" baseline="0" dirty="0">
            <a:solidFill>
              <a:schemeClr val="tx1">
                <a:lumMod val="95000"/>
                <a:lumOff val="5000"/>
              </a:schemeClr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ส่วนปีงบประมาณ 2565 ได้แก่ 1. ประจวบคีรีขันธ์ 2.สุพรรณบุรี    3.เพชรบุรี </a:t>
          </a:r>
          <a:endParaRPr lang="en-US" sz="3200" b="1" kern="1200" dirty="0">
            <a:solidFill>
              <a:schemeClr val="tx1">
                <a:lumMod val="95000"/>
                <a:lumOff val="5000"/>
              </a:schemeClr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 rot="10800000">
        <a:off x="3198496" y="3019006"/>
        <a:ext cx="10147857" cy="2033039"/>
      </dsp:txXfrm>
    </dsp:sp>
    <dsp:sp modelId="{9E7665A6-3E98-44DB-969A-6AFA4FA4B168}">
      <dsp:nvSpPr>
        <dsp:cNvPr id="0" name=""/>
        <dsp:cNvSpPr/>
      </dsp:nvSpPr>
      <dsp:spPr>
        <a:xfrm>
          <a:off x="1716085" y="3156122"/>
          <a:ext cx="2463244" cy="246324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ECB4C-A873-4FF4-9640-81EEEE20277D}">
      <dsp:nvSpPr>
        <dsp:cNvPr id="0" name=""/>
        <dsp:cNvSpPr/>
      </dsp:nvSpPr>
      <dsp:spPr>
        <a:xfrm>
          <a:off x="0" y="4037"/>
          <a:ext cx="8052187" cy="11886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FEDAED-7F75-471A-9129-59368C1506CB}">
      <dsp:nvSpPr>
        <dsp:cNvPr id="0" name=""/>
        <dsp:cNvSpPr/>
      </dsp:nvSpPr>
      <dsp:spPr>
        <a:xfrm>
          <a:off x="359561" y="271480"/>
          <a:ext cx="654388" cy="6537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D9EA99-6705-4569-B4D3-FCADECD085C9}">
      <dsp:nvSpPr>
        <dsp:cNvPr id="0" name=""/>
        <dsp:cNvSpPr/>
      </dsp:nvSpPr>
      <dsp:spPr>
        <a:xfrm>
          <a:off x="1373511" y="4037"/>
          <a:ext cx="6477200" cy="118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0" tIns="125920" rIns="125920" bIns="12592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1. จึงเรียนมาเพื่อโปรดทราบ</a:t>
          </a:r>
          <a:endParaRPr lang="en-US" sz="36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373511" y="4037"/>
        <a:ext cx="6477200" cy="1189796"/>
      </dsp:txXfrm>
    </dsp:sp>
    <dsp:sp modelId="{1FEB5DFB-5AFC-4F66-BEAD-265256EBE0EF}">
      <dsp:nvSpPr>
        <dsp:cNvPr id="0" name=""/>
        <dsp:cNvSpPr/>
      </dsp:nvSpPr>
      <dsp:spPr>
        <a:xfrm>
          <a:off x="0" y="1425989"/>
          <a:ext cx="8052187" cy="11886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429A55-CC81-4855-92E2-AEF7219D06FD}">
      <dsp:nvSpPr>
        <dsp:cNvPr id="0" name=""/>
        <dsp:cNvSpPr/>
      </dsp:nvSpPr>
      <dsp:spPr>
        <a:xfrm>
          <a:off x="359561" y="1693432"/>
          <a:ext cx="654388" cy="6537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1D16B0-C417-46D4-BBD6-76AF1D390389}">
      <dsp:nvSpPr>
        <dsp:cNvPr id="0" name=""/>
        <dsp:cNvSpPr/>
      </dsp:nvSpPr>
      <dsp:spPr>
        <a:xfrm>
          <a:off x="1373511" y="1425989"/>
          <a:ext cx="6477200" cy="118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0" tIns="125920" rIns="125920" bIns="12592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2. ใช้ข้อมูลในการประกอบการเยี่ยมติดตามหรือพัฒนาระบบต่อไป</a:t>
          </a:r>
          <a:endParaRPr lang="en-US" sz="36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373511" y="1425989"/>
        <a:ext cx="6477200" cy="1189796"/>
      </dsp:txXfrm>
    </dsp:sp>
    <dsp:sp modelId="{9DB6A5BA-21F4-4A54-9925-6E47266A0B5F}">
      <dsp:nvSpPr>
        <dsp:cNvPr id="0" name=""/>
        <dsp:cNvSpPr/>
      </dsp:nvSpPr>
      <dsp:spPr>
        <a:xfrm>
          <a:off x="0" y="2847941"/>
          <a:ext cx="8052187" cy="11886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DC2AB-DD96-4B20-BC54-8B5389F2B698}">
      <dsp:nvSpPr>
        <dsp:cNvPr id="0" name=""/>
        <dsp:cNvSpPr/>
      </dsp:nvSpPr>
      <dsp:spPr>
        <a:xfrm>
          <a:off x="359561" y="3115383"/>
          <a:ext cx="654388" cy="6537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BA2F30-A8CA-41A6-9613-B454D7A6DE45}">
      <dsp:nvSpPr>
        <dsp:cNvPr id="0" name=""/>
        <dsp:cNvSpPr/>
      </dsp:nvSpPr>
      <dsp:spPr>
        <a:xfrm>
          <a:off x="1373511" y="2847941"/>
          <a:ext cx="6477200" cy="118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0" tIns="125920" rIns="125920" bIns="12592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3. ให้คณะทำงานด้านสูติกรรม วิเคราะห์ปัญหา นำไปสู่การพัฒนาป้องกันการเกิดซ้ำ ในระดับเขต</a:t>
          </a:r>
          <a:endParaRPr lang="en-US" sz="36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373511" y="2847941"/>
        <a:ext cx="6477200" cy="11897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9A1C7-D3B4-470B-A3D7-E80C37A958C9}">
      <dsp:nvSpPr>
        <dsp:cNvPr id="0" name=""/>
        <dsp:cNvSpPr/>
      </dsp:nvSpPr>
      <dsp:spPr>
        <a:xfrm rot="10800000">
          <a:off x="3032533" y="972"/>
          <a:ext cx="9954429" cy="2100858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6420" tIns="137160" rIns="256032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1. ผู้ให้บริการที่ได้รับความเสียหายจำแนกตามแหน</a:t>
          </a:r>
          <a:r>
            <a:rPr lang="th-TH" sz="3600" b="1" kern="1200" dirty="0" err="1">
              <a:latin typeface="TH Sarabun New" panose="020B0500040200020003" pitchFamily="34" charset="-34"/>
              <a:cs typeface="TH Sarabun New" panose="020B0500040200020003" pitchFamily="34" charset="-34"/>
            </a:rPr>
            <a:t>่ง</a:t>
          </a:r>
          <a:r>
            <a:rPr lang="th-TH" sz="36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 สูงสุด 5 ลำดับแรก ได้แก่ พยาบาล  ผู้ช่วยเหลือคนไข้ แพทย์ </a:t>
          </a:r>
          <a:r>
            <a:rPr lang="th-TH" sz="3600" b="1" u="none" strike="noStrike" kern="1200" dirty="0">
              <a:effectLst/>
              <a:latin typeface="TH Sarabun New" panose="020B0500040200020003" pitchFamily="34" charset="-34"/>
              <a:cs typeface="TH Sarabun New" panose="020B0500040200020003" pitchFamily="34" charset="-34"/>
            </a:rPr>
            <a:t>นักวิชาการสาธารณสุข และพนักงานเปล </a:t>
          </a:r>
          <a:r>
            <a:rPr lang="th-TH" sz="36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ตามลำดับ</a:t>
          </a:r>
          <a:endParaRPr lang="en-US" sz="36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 rot="10800000">
        <a:off x="3557747" y="972"/>
        <a:ext cx="9429215" cy="2100858"/>
      </dsp:txXfrm>
    </dsp:sp>
    <dsp:sp modelId="{DE99DB8F-ED70-479A-83BA-F37C2E01FDF3}">
      <dsp:nvSpPr>
        <dsp:cNvPr id="0" name=""/>
        <dsp:cNvSpPr/>
      </dsp:nvSpPr>
      <dsp:spPr>
        <a:xfrm>
          <a:off x="1982104" y="972"/>
          <a:ext cx="2100858" cy="210085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7FBDC78-3595-48AC-8C2A-511A4863CB6B}">
      <dsp:nvSpPr>
        <dsp:cNvPr id="0" name=""/>
        <dsp:cNvSpPr/>
      </dsp:nvSpPr>
      <dsp:spPr>
        <a:xfrm rot="10800000">
          <a:off x="3032533" y="2662268"/>
          <a:ext cx="9954429" cy="2687691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6420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2. </a:t>
          </a:r>
          <a:r>
            <a:rPr lang="th-TH" sz="3200" b="1" i="0" kern="1200" baseline="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จำแนกตามประเภทความเสียหาย ปีงบประมาณ 2564 ได้รับความเสียหายจาก 1. การติดเชื้อโควิด 19  2. ติดเชื้อวัณโรค 3. ถูกผู้ป่วยกระทำ   </a:t>
          </a:r>
          <a:r>
            <a:rPr lang="th-TH" sz="3200" b="1" i="0" kern="1200" baseline="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สำหรับในปี 2565  มีความเสียหายเฉพาะจากการติดเชื้อโควิด-19</a:t>
          </a:r>
          <a:endParaRPr lang="en-US" sz="3200" kern="1200" dirty="0">
            <a:solidFill>
              <a:srgbClr val="FF0000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 rot="10800000">
        <a:off x="3704456" y="2662268"/>
        <a:ext cx="9282506" cy="2687691"/>
      </dsp:txXfrm>
    </dsp:sp>
    <dsp:sp modelId="{9E7665A6-3E98-44DB-969A-6AFA4FA4B168}">
      <dsp:nvSpPr>
        <dsp:cNvPr id="0" name=""/>
        <dsp:cNvSpPr/>
      </dsp:nvSpPr>
      <dsp:spPr>
        <a:xfrm>
          <a:off x="1982104" y="2955684"/>
          <a:ext cx="2100858" cy="210085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2B98D-70C6-4F6A-9175-72F6D6A3AB08}">
      <dsp:nvSpPr>
        <dsp:cNvPr id="0" name=""/>
        <dsp:cNvSpPr/>
      </dsp:nvSpPr>
      <dsp:spPr>
        <a:xfrm rot="10800000">
          <a:off x="2678077" y="1392"/>
          <a:ext cx="9663859" cy="1121213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297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1. สปสช.เขต 5 ราชบุรี ได้มีการวิเคราะห์ข้อมูลเรื่องร้องเรียน มาตรา 57 59 ที่มาจาก 2 ช่องทาง คือ </a:t>
          </a:r>
          <a:r>
            <a:rPr lang="en-US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@ </a:t>
          </a: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สายด่วน 1330  </a:t>
          </a:r>
          <a:r>
            <a:rPr lang="en-US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@ </a:t>
          </a: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จากการบันทึกในโปรแกรม </a:t>
          </a:r>
          <a:r>
            <a:rPr lang="en-US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CRM </a:t>
          </a: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ของศูนย์  50(5) </a:t>
          </a:r>
          <a:endParaRPr lang="en-US" sz="28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 rot="10800000">
        <a:off x="2958380" y="1392"/>
        <a:ext cx="9383556" cy="1121213"/>
      </dsp:txXfrm>
    </dsp:sp>
    <dsp:sp modelId="{6448501A-865C-4796-8151-3B68CA3412C0}">
      <dsp:nvSpPr>
        <dsp:cNvPr id="0" name=""/>
        <dsp:cNvSpPr/>
      </dsp:nvSpPr>
      <dsp:spPr>
        <a:xfrm>
          <a:off x="2190182" y="74103"/>
          <a:ext cx="975791" cy="97579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74E9BE-B96D-4E2E-A1D9-FA1838AD76AE}">
      <dsp:nvSpPr>
        <dsp:cNvPr id="0" name=""/>
        <dsp:cNvSpPr/>
      </dsp:nvSpPr>
      <dsp:spPr>
        <a:xfrm rot="10800000">
          <a:off x="2793657" y="1484545"/>
          <a:ext cx="9663859" cy="1370645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297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2. สปสช.เขต นำข้อมูลไปดำเนินกิจกรรมเพื่อแก้ไขปัญหาในภาพรวม โดยใช้เครือข่ายที่อยู่ในพื้นที่ เช่น สสจ. หน่วยบริการ องค์กรปกครองส่วนท้องถิ่น ศูนย์ภาคประชาชน  สื่อมวลชน พระภิกษุ นักศึกษา เยาวชน เป็นต้น </a:t>
          </a:r>
          <a:endParaRPr lang="en-US" sz="28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 rot="10800000">
        <a:off x="3136318" y="1484545"/>
        <a:ext cx="9321198" cy="1370645"/>
      </dsp:txXfrm>
    </dsp:sp>
    <dsp:sp modelId="{D7F96F8A-FB2F-4062-8B61-B793F0AE404A}">
      <dsp:nvSpPr>
        <dsp:cNvPr id="0" name=""/>
        <dsp:cNvSpPr/>
      </dsp:nvSpPr>
      <dsp:spPr>
        <a:xfrm>
          <a:off x="2190182" y="1601479"/>
          <a:ext cx="975791" cy="97579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5E3C5-A89F-4854-9DD5-6591EFCF32DC}">
      <dsp:nvSpPr>
        <dsp:cNvPr id="0" name=""/>
        <dsp:cNvSpPr/>
      </dsp:nvSpPr>
      <dsp:spPr>
        <a:xfrm rot="10800000">
          <a:off x="2678077" y="3056407"/>
          <a:ext cx="9663859" cy="975264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297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3. ภาคประชาชนควรบันทึกข้อมูลให้ครบถ้วน เพื่อการนำไปใช้ประโยชน์ในการแก้ไขปัญหาได้ตรงประเด็นและกลุ่มเป้าหมาย</a:t>
          </a:r>
          <a:endParaRPr lang="en-US" sz="28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 rot="10800000">
        <a:off x="2921893" y="3056407"/>
        <a:ext cx="9420043" cy="975264"/>
      </dsp:txXfrm>
    </dsp:sp>
    <dsp:sp modelId="{5CC0FA0B-2175-4C8B-953D-2F46D2BE9399}">
      <dsp:nvSpPr>
        <dsp:cNvPr id="0" name=""/>
        <dsp:cNvSpPr/>
      </dsp:nvSpPr>
      <dsp:spPr>
        <a:xfrm>
          <a:off x="2190182" y="3056144"/>
          <a:ext cx="975791" cy="975791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2C17D9-2B42-40FA-A0C1-EC2C3010A4FB}">
      <dsp:nvSpPr>
        <dsp:cNvPr id="0" name=""/>
        <dsp:cNvSpPr/>
      </dsp:nvSpPr>
      <dsp:spPr>
        <a:xfrm rot="10800000">
          <a:off x="2678077" y="4313382"/>
          <a:ext cx="9663859" cy="1301812"/>
        </a:xfrm>
        <a:prstGeom prst="homePlate">
          <a:avLst/>
        </a:prstGeom>
        <a:solidFill>
          <a:srgbClr val="FF6699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297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4. สปสช.เขต 5 ราชบุรี พัฒนาการมีส่วนร่วมด้านคุ้มครองสิทธิ โดยได้แต่งตั้งคณะทำงานพัฒนาและส่งเสริมกลไกการคุ้มครองสิทธิ เพื่อตอบสนองเรื่องร้องเรียนและการนำเสนอข้อมูลให้ </a:t>
          </a:r>
          <a:r>
            <a:rPr lang="th-TH" sz="2800" b="1" kern="1200" dirty="0" err="1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อค</a:t>
          </a:r>
          <a:r>
            <a:rPr lang="th-TH" sz="28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ม.ร่วมตัดสินใจ ในการวางแผนในระดับเขต</a:t>
          </a:r>
          <a:endParaRPr lang="en-US" sz="2800" b="1" kern="1200" dirty="0">
            <a:solidFill>
              <a:schemeClr val="tx1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 rot="10800000">
        <a:off x="3003530" y="4313382"/>
        <a:ext cx="9338406" cy="1301812"/>
      </dsp:txXfrm>
    </dsp:sp>
    <dsp:sp modelId="{F8B16775-D883-4514-B101-7042B4E4100C}">
      <dsp:nvSpPr>
        <dsp:cNvPr id="0" name=""/>
        <dsp:cNvSpPr/>
      </dsp:nvSpPr>
      <dsp:spPr>
        <a:xfrm>
          <a:off x="2190182" y="4476393"/>
          <a:ext cx="975791" cy="975791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0.2799</cdr:x>
      <cdr:y>0.373</cdr:y>
    </cdr:from>
    <cdr:to>
      <cdr:x>0.337</cdr:x>
      <cdr:y>0.47789</cdr:y>
    </cdr:to>
    <cdr:sp macro="" textlink="">
      <cdr:nvSpPr>
        <cdr:cNvPr id="2" name="Star: 5 Points 1">
          <a:extLst xmlns:a="http://schemas.openxmlformats.org/drawingml/2006/main">
            <a:ext uri="{FF2B5EF4-FFF2-40B4-BE49-F238E27FC236}">
              <a16:creationId xmlns:a16="http://schemas.microsoft.com/office/drawing/2014/main" id="{7F7CA3E6-5779-449B-B193-7E1714EC5D9D}"/>
            </a:ext>
          </a:extLst>
        </cdr:cNvPr>
        <cdr:cNvSpPr/>
      </cdr:nvSpPr>
      <cdr:spPr>
        <a:xfrm xmlns:a="http://schemas.openxmlformats.org/drawingml/2006/main">
          <a:off x="2622548" y="1829214"/>
          <a:ext cx="534989" cy="514350"/>
        </a:xfrm>
        <a:prstGeom xmlns:a="http://schemas.openxmlformats.org/drawingml/2006/main" prst="star5">
          <a:avLst/>
        </a:prstGeom>
        <a:solidFill xmlns:a="http://schemas.openxmlformats.org/drawingml/2006/main">
          <a:srgbClr val="003399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0.62471</cdr:x>
      <cdr:y>0.5873</cdr:y>
    </cdr:from>
    <cdr:to>
      <cdr:x>0.68011</cdr:x>
      <cdr:y>0.66435</cdr:y>
    </cdr:to>
    <cdr:sp macro="" textlink="">
      <cdr:nvSpPr>
        <cdr:cNvPr id="3" name="Star: 5 Points 2">
          <a:extLst xmlns:a="http://schemas.openxmlformats.org/drawingml/2006/main">
            <a:ext uri="{FF2B5EF4-FFF2-40B4-BE49-F238E27FC236}">
              <a16:creationId xmlns:a16="http://schemas.microsoft.com/office/drawing/2014/main" id="{62ED802A-D99C-4512-ADAE-E6DBB48CCA01}"/>
            </a:ext>
          </a:extLst>
        </cdr:cNvPr>
        <cdr:cNvSpPr/>
      </cdr:nvSpPr>
      <cdr:spPr>
        <a:xfrm xmlns:a="http://schemas.openxmlformats.org/drawingml/2006/main">
          <a:off x="5853165" y="2880139"/>
          <a:ext cx="519059" cy="377825"/>
        </a:xfrm>
        <a:prstGeom xmlns:a="http://schemas.openxmlformats.org/drawingml/2006/main" prst="star5">
          <a:avLst/>
        </a:prstGeom>
        <a:solidFill xmlns:a="http://schemas.openxmlformats.org/drawingml/2006/main">
          <a:srgbClr val="FF33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0.6896</cdr:x>
      <cdr:y>0.28593</cdr:y>
    </cdr:from>
    <cdr:to>
      <cdr:x>0.745</cdr:x>
      <cdr:y>0.36297</cdr:y>
    </cdr:to>
    <cdr:sp macro="" textlink="">
      <cdr:nvSpPr>
        <cdr:cNvPr id="5" name="Star: 5 Points 4">
          <a:extLst xmlns:a="http://schemas.openxmlformats.org/drawingml/2006/main">
            <a:ext uri="{FF2B5EF4-FFF2-40B4-BE49-F238E27FC236}">
              <a16:creationId xmlns:a16="http://schemas.microsoft.com/office/drawing/2014/main" id="{D75DD434-9337-442D-8CD9-D1FBB3902117}"/>
            </a:ext>
          </a:extLst>
        </cdr:cNvPr>
        <cdr:cNvSpPr/>
      </cdr:nvSpPr>
      <cdr:spPr>
        <a:xfrm xmlns:a="http://schemas.openxmlformats.org/drawingml/2006/main">
          <a:off x="6461178" y="1402176"/>
          <a:ext cx="519059" cy="377825"/>
        </a:xfrm>
        <a:prstGeom xmlns:a="http://schemas.openxmlformats.org/drawingml/2006/main" prst="star5">
          <a:avLst/>
        </a:prstGeom>
        <a:solidFill xmlns:a="http://schemas.openxmlformats.org/drawingml/2006/main">
          <a:srgbClr val="FFFF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036C039-CE9A-4A33-AC11-638FB9758A81}" type="datetimeFigureOut">
              <a:rPr lang="th-TH" smtClean="0"/>
              <a:t>21/02/65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A7BF119-4BB5-4113-B8C8-3B1EF86BDF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9812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BF119-4BB5-4113-B8C8-3B1EF86BDFF8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5301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BF119-4BB5-4113-B8C8-3B1EF86BDFF8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9880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BF119-4BB5-4113-B8C8-3B1EF86BDFF8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62524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BF119-4BB5-4113-B8C8-3B1EF86BDFF8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4635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BF119-4BB5-4113-B8C8-3B1EF86BDFF8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7948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BF119-4BB5-4113-B8C8-3B1EF86BDFF8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317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BF119-4BB5-4113-B8C8-3B1EF86BDFF8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1775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BF119-4BB5-4113-B8C8-3B1EF86BDFF8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8061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BF119-4BB5-4113-B8C8-3B1EF86BDFF8}" type="slidenum">
              <a:rPr lang="th-TH" smtClean="0"/>
              <a:t>47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3604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76B8F-D4C5-4985-B740-EDCAE825EB8A}" type="datetime1">
              <a:rPr lang="th-TH" smtClean="0"/>
              <a:t>21/02/65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066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81B-7054-49A8-83A3-F4961F28F246}" type="datetime1">
              <a:rPr lang="th-TH" smtClean="0"/>
              <a:t>21/02/65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651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A6AD-3DFA-464C-95C3-B7E17464BA8A}" type="datetime1">
              <a:rPr lang="th-TH" smtClean="0"/>
              <a:t>21/02/65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001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BB4D-33E1-47A9-93DF-80196DF1AF76}" type="datetime1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956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E10F9-3228-48D8-B999-BAC88D899869}" type="datetime1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80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73A3-FD96-4FDC-B50B-C458BE2928CF}" type="datetime1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301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21DF-9E9F-4050-89AE-FB1351BF7482}" type="datetime1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14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0404-7F66-45B2-BD86-5810AFD7AA69}" type="datetime1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73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EBAFB-4174-4706-A88F-7FCD60703376}" type="datetime1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99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E8E0-6B0D-4231-A4D2-81F99FE29A32}" type="datetime1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37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66655F3-CA3B-46D6-84BC-B2E3E7E3638E}" type="datetime1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3962-BAD7-4222-B0A8-DA1AA7660361}" type="datetime1">
              <a:rPr lang="th-TH" smtClean="0"/>
              <a:t>21/02/65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605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D853-AEEB-4186-BA2C-51B43ED013C6}" type="datetime1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22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C6B1-35E1-40B9-952F-7F4F042AB890}" type="datetime1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28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6B015-8735-429D-9A96-4437A310F48F}" type="datetime1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54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453D-0C2B-4C2D-8662-813FD48F2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A684F0-05DE-4511-BA88-E59B6DBD33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4DDC1-C1BE-4BF9-BD74-F41BE4CA1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21/02/65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21F79-D09E-40CD-86D2-0D0F25657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B454F-56FF-40F8-AB22-20D07B019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8660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4D843-8348-4339-9753-4DDF3F64A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B71E6-3D26-466B-A2B3-BCF90CC4B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80BB3-8882-40F1-B88B-567634BE8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21/02/65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AC65B-4CBA-490A-B7ED-8419B130D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BE323-B63E-48A1-9C16-7AC33CD7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8743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CBCFB-E48E-40F7-B9D8-EB4AB2637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F0529-FC23-4FDF-80AD-2BAE8E1A3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8EE5B-259A-484B-AF50-AC04BE29B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21/02/65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1507A-2C57-420F-BA37-C5A96A6BF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2780D-3744-4D74-9C10-788C474B7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1812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DD60B-9131-4EA1-88E7-573C81690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24C6A-B729-4383-96FB-347A88AA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3B4C6-39BC-49E6-85FD-7F864E193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33BBC-170A-4CCC-8956-C3871A211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21/02/65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57629-BBD5-40A7-861E-77BF460F2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19AA5-DFDD-408F-A525-3276AD2B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7188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69277-2040-46F8-AE79-8330893AC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1820D-F6B5-4DC3-BA8E-50993DCA0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D7E3E-E567-4835-A376-3821F435B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3D7FB7-6AEA-4B85-AE97-02EC3807C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EC1FBF-1364-42CA-A5C9-B547089ECD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BAE23D-D369-42B5-B98B-C3C078B45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21/02/65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ED11FC-3AE2-44BA-8FEC-871317EA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284BCD-F2EC-4942-B496-99B62F195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340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483F-9E1C-4761-B907-91C0FE831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BE33F0-DF22-499A-ADD9-7283E4CA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21/02/65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27D85-4192-49B6-8770-97B93D3E9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D9F35-121A-4DC8-A320-EE5FF5F7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8877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CB2C26-2788-49C2-85A6-62885902D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21/02/65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716BF4-6BC3-45C2-B7BF-D88B2F7E7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7B52C-4C7E-4E2F-A051-EC6DA6311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951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81B9E-1A07-403A-8501-7D873502D46B}" type="datetime1">
              <a:rPr lang="th-TH" smtClean="0"/>
              <a:t>21/02/65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31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147D-9DA7-4687-82C2-8EA8DE45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ABCD3-367A-4F3B-A624-48836CC87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77916-E78B-4236-AB03-BCFAC7494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488D5-972E-44DB-8924-16C6BFE60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21/02/65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64A77-EAD7-4B67-A376-3D393F38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89289-06E8-49F1-B585-FA5EE473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6492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3EFB5-4058-4420-946D-3B751C413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5FD2B9-4A50-430C-A272-ACEFEABBE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333EE-B50B-4756-A860-0E2FC93B8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070C5-8117-418F-9CB7-EBF5FBF9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21/02/65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25D09-6F56-4E83-B26E-D9FBB6F28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654D81-106E-44D2-8385-39EE3D9A9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9229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8DEB0-04EA-4B1A-8B07-4B8D7AEB0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5A4230-A949-46DF-902F-4A1B633CC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DAA26-0DF3-4ACF-BF64-E955D9BBA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21/02/65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90221-37E2-49B4-ACFA-2EDE4414A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9B6E1-36B1-4D9E-A796-57B5CA0DF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3130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166254-F2AD-441C-AE77-833342466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B3FE0E-7C7E-46AF-BAB8-C63E3492D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B17F6-1927-4F5D-B8C9-67D806F6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21/02/65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F02D4-C739-4377-8E53-F8388E1DE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0D96C-A09E-4A0A-8C5B-C9BCBE7A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95783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79631-7BA4-4237-9CB1-AC3EF21F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C4966D-D9B6-4EE4-86A8-86AB372CB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4AAA5-E4C3-4483-B671-7D642FED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096BE-D214-4690-8D62-D892D98A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773AD-A708-4637-93FC-EAD6545A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43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BE8B-9813-48B7-9892-7B2D6A37F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F8FCF-57DA-44EC-A77F-7678CEFB2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035A4-DAAC-41F8-A547-FBD1E3472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845D9-EB41-43F0-9A9F-CC08A7DBD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D5694-ABA5-45C3-93E8-F52B5C3D3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79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422AA-6E33-4D54-902D-420E3A7EF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CEDE8-17F8-4E43-8A4E-0AFF72B6D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337A9-92C8-454C-BB54-7747FA7BD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45291-E003-4906-B6FB-A7541E0CB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B2E9A-40E5-49AA-8023-BF45531F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64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C0365-7942-4AB6-A953-D7AE55A3D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0AD29-FAC2-41A8-92BA-5020A21CD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F4E9D-08C3-4494-A9B6-C919EC6F1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E514C-811F-430C-B565-A74F40315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FCF4AB-42BE-4A76-B27E-D38D14CF3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A3926-4CAD-4096-AB7A-009726C9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7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90F07-BE7D-4A34-B601-0773B8B3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282A8-5B56-432C-9F60-19B62E485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21CC3-6307-4FA8-8258-0CDB22B88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F3664E-D08E-45E4-827E-0F5384D00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ACE2A5-3FA9-4322-B487-DCB3D7AD92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EC1745-E5A0-4784-9877-E2570FF1C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0B126F-4B3F-40EE-948C-B5C304B0E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3A08AD-11B4-4A91-954F-5CABB0FFF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7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14D24-A1D5-4119-A1F8-306451C82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31982D-590E-4201-8021-EC99957E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F5578-E4EA-4E4B-B119-8A04EA0E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C92B0-7901-4348-B9C7-807BE5D7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61A0-C8B2-41C2-ADCF-F93455E0AB8F}" type="datetime1">
              <a:rPr lang="th-TH" smtClean="0"/>
              <a:t>21/02/65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920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5E145-A9C5-4E7C-9B8C-3D26EF7D1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7E7A5E-0267-4572-A2EC-830A0DA82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0FF80-2A9D-4970-B64A-E068607AC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793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3DFEE-F251-4A38-9BAF-F3EDE012B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AFD28-BB7D-4D1E-A529-C76670133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3C91F-E3DD-441B-BB99-871932213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E3D3E-36C0-4DD9-8B31-A94BDDBCE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51DD8-0BD2-4445-A415-A40C55E7E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CC46E-E488-41FB-B623-B5C137E9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626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061A3-DF0D-4D68-92F9-B87AD3A55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2D38DF-E20B-4265-B1C3-D0BF2AAFA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50B91-E320-43E8-A80A-E93BAD038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6A58F-D69A-4B54-8903-0FD3A0DE2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08966-87A1-4C1F-8794-0B3C9D031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6561B-4596-48EB-B770-C53929022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20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3D47-1D9B-4F72-8B3F-528628B94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54606-4499-4BFF-A704-2D5993C31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01863-A2E5-42F7-AD26-447422A7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A40B4-3A6B-4F1C-A238-CE791EA43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B7CA8-5DBF-4A12-8FF1-DC1978FD5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19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589C67-9F86-4383-AE5D-E8B16E5016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A56664-93C8-4D76-8CCD-7EB6EB0CF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E5691-2B50-4608-AE5E-C3EFEF9F1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13790-E279-471F-B1BA-11E4FA27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D5B83-92D0-4113-884F-731C9FF3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8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FE43-6FE6-41B6-80A5-A39CE38F6C8D}" type="datetime1">
              <a:rPr lang="th-TH" smtClean="0"/>
              <a:t>21/02/65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73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9355-7115-4CBF-95B3-EF640FD491DF}" type="datetime1">
              <a:rPr lang="th-TH" smtClean="0"/>
              <a:t>21/02/65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847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C2BC-B3A5-40EE-A02F-BAD14F509104}" type="datetime1">
              <a:rPr lang="th-TH" smtClean="0"/>
              <a:t>21/02/65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0125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8C5B-E961-491E-93CF-6FA6E49E3CFA}" type="datetime1">
              <a:rPr lang="th-TH" smtClean="0"/>
              <a:t>21/02/65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342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AB3BD59-D7F1-4DE7-967A-390E1BD7BAF6}" type="datetime1">
              <a:rPr lang="th-TH" smtClean="0"/>
              <a:t>21/02/65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11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F4708-9024-4885-BE94-9FAC936320EC}" type="datetime1">
              <a:rPr lang="th-TH" smtClean="0"/>
              <a:t>21/02/65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69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65A2145-E05F-4CDB-B8B3-4F23F142C818}" type="datetime1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95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62314-1419-4A7C-9C39-EDD9C12B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3BBC7-F9B3-4123-9D53-D3BC3D99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BC934-4B98-4377-BCAA-25CF17F60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24ADA-33A3-482D-8B86-0E252B04F31B}" type="datetimeFigureOut">
              <a:rPr lang="th-TH" smtClean="0"/>
              <a:t>21/02/65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CE151-7F7C-43D7-A986-E9A744C6F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605CE-0EB9-490B-8E1A-0F3CF51CA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298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086C46-8884-4D65-BFD3-08A682FD4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DEDD6-413A-46D9-88ED-981BE9D35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630F3-F41C-44FE-8745-20DCA94D8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0CAF3-08DB-4DF4-A608-3F6A522BDE7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7C17B-8237-481D-8610-6FD966874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93CB2-895E-42F3-9A88-493B84CC1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8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atchaburi.nhso.go.th/FrontEnd/index.aspx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527" y="932915"/>
            <a:ext cx="11555187" cy="1182029"/>
          </a:xfrm>
        </p:spPr>
        <p:txBody>
          <a:bodyPr anchor="ctr">
            <a:noAutofit/>
          </a:bodyPr>
          <a:lstStyle/>
          <a:p>
            <a:pPr algn="ctr"/>
            <a:b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b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b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</a:t>
            </a:r>
            <a:r>
              <a:rPr lang="th-TH" sz="6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การดำเนินงานคุ้มครองสิทธิ  สปสช. เขต 5 ราชบุรี</a:t>
            </a:r>
            <a:br>
              <a:rPr lang="en-US" sz="6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br>
              <a:rPr lang="en-US" sz="6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b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6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3C4F3E-19F0-4DAB-A25B-15378941ABA0}"/>
              </a:ext>
            </a:extLst>
          </p:cNvPr>
          <p:cNvSpPr txBox="1">
            <a:spLocks/>
          </p:cNvSpPr>
          <p:nvPr/>
        </p:nvSpPr>
        <p:spPr>
          <a:xfrm>
            <a:off x="379910" y="2559532"/>
            <a:ext cx="11005457" cy="526005"/>
          </a:xfrm>
          <a:custGeom>
            <a:avLst/>
            <a:gdLst>
              <a:gd name="connsiteX0" fmla="*/ 0 w 11005457"/>
              <a:gd name="connsiteY0" fmla="*/ 0 h 526005"/>
              <a:gd name="connsiteX1" fmla="*/ 469180 w 11005457"/>
              <a:gd name="connsiteY1" fmla="*/ 0 h 526005"/>
              <a:gd name="connsiteX2" fmla="*/ 718251 w 11005457"/>
              <a:gd name="connsiteY2" fmla="*/ 0 h 526005"/>
              <a:gd name="connsiteX3" fmla="*/ 1297485 w 11005457"/>
              <a:gd name="connsiteY3" fmla="*/ 0 h 526005"/>
              <a:gd name="connsiteX4" fmla="*/ 1986775 w 11005457"/>
              <a:gd name="connsiteY4" fmla="*/ 0 h 526005"/>
              <a:gd name="connsiteX5" fmla="*/ 2235845 w 11005457"/>
              <a:gd name="connsiteY5" fmla="*/ 0 h 526005"/>
              <a:gd name="connsiteX6" fmla="*/ 3035189 w 11005457"/>
              <a:gd name="connsiteY6" fmla="*/ 0 h 526005"/>
              <a:gd name="connsiteX7" fmla="*/ 3394315 w 11005457"/>
              <a:gd name="connsiteY7" fmla="*/ 0 h 526005"/>
              <a:gd name="connsiteX8" fmla="*/ 4193658 w 11005457"/>
              <a:gd name="connsiteY8" fmla="*/ 0 h 526005"/>
              <a:gd name="connsiteX9" fmla="*/ 4552784 w 11005457"/>
              <a:gd name="connsiteY9" fmla="*/ 0 h 526005"/>
              <a:gd name="connsiteX10" fmla="*/ 4801855 w 11005457"/>
              <a:gd name="connsiteY10" fmla="*/ 0 h 526005"/>
              <a:gd name="connsiteX11" fmla="*/ 5050926 w 11005457"/>
              <a:gd name="connsiteY11" fmla="*/ 0 h 526005"/>
              <a:gd name="connsiteX12" fmla="*/ 5740215 w 11005457"/>
              <a:gd name="connsiteY12" fmla="*/ 0 h 526005"/>
              <a:gd name="connsiteX13" fmla="*/ 5989286 w 11005457"/>
              <a:gd name="connsiteY13" fmla="*/ 0 h 526005"/>
              <a:gd name="connsiteX14" fmla="*/ 6348411 w 11005457"/>
              <a:gd name="connsiteY14" fmla="*/ 0 h 526005"/>
              <a:gd name="connsiteX15" fmla="*/ 6817591 w 11005457"/>
              <a:gd name="connsiteY15" fmla="*/ 0 h 526005"/>
              <a:gd name="connsiteX16" fmla="*/ 7066662 w 11005457"/>
              <a:gd name="connsiteY16" fmla="*/ 0 h 526005"/>
              <a:gd name="connsiteX17" fmla="*/ 7425787 w 11005457"/>
              <a:gd name="connsiteY17" fmla="*/ 0 h 526005"/>
              <a:gd name="connsiteX18" fmla="*/ 7784913 w 11005457"/>
              <a:gd name="connsiteY18" fmla="*/ 0 h 526005"/>
              <a:gd name="connsiteX19" fmla="*/ 8474202 w 11005457"/>
              <a:gd name="connsiteY19" fmla="*/ 0 h 526005"/>
              <a:gd name="connsiteX20" fmla="*/ 8723273 w 11005457"/>
              <a:gd name="connsiteY20" fmla="*/ 0 h 526005"/>
              <a:gd name="connsiteX21" fmla="*/ 9412562 w 11005457"/>
              <a:gd name="connsiteY21" fmla="*/ 0 h 526005"/>
              <a:gd name="connsiteX22" fmla="*/ 9661633 w 11005457"/>
              <a:gd name="connsiteY22" fmla="*/ 0 h 526005"/>
              <a:gd name="connsiteX23" fmla="*/ 10350922 w 11005457"/>
              <a:gd name="connsiteY23" fmla="*/ 0 h 526005"/>
              <a:gd name="connsiteX24" fmla="*/ 11005457 w 11005457"/>
              <a:gd name="connsiteY24" fmla="*/ 0 h 526005"/>
              <a:gd name="connsiteX25" fmla="*/ 11005457 w 11005457"/>
              <a:gd name="connsiteY25" fmla="*/ 526005 h 526005"/>
              <a:gd name="connsiteX26" fmla="*/ 10316168 w 11005457"/>
              <a:gd name="connsiteY26" fmla="*/ 526005 h 526005"/>
              <a:gd name="connsiteX27" fmla="*/ 10067097 w 11005457"/>
              <a:gd name="connsiteY27" fmla="*/ 526005 h 526005"/>
              <a:gd name="connsiteX28" fmla="*/ 9267753 w 11005457"/>
              <a:gd name="connsiteY28" fmla="*/ 526005 h 526005"/>
              <a:gd name="connsiteX29" fmla="*/ 8798573 w 11005457"/>
              <a:gd name="connsiteY29" fmla="*/ 526005 h 526005"/>
              <a:gd name="connsiteX30" fmla="*/ 8329393 w 11005457"/>
              <a:gd name="connsiteY30" fmla="*/ 526005 h 526005"/>
              <a:gd name="connsiteX31" fmla="*/ 7640104 w 11005457"/>
              <a:gd name="connsiteY31" fmla="*/ 526005 h 526005"/>
              <a:gd name="connsiteX32" fmla="*/ 7280979 w 11005457"/>
              <a:gd name="connsiteY32" fmla="*/ 526005 h 526005"/>
              <a:gd name="connsiteX33" fmla="*/ 6921853 w 11005457"/>
              <a:gd name="connsiteY33" fmla="*/ 526005 h 526005"/>
              <a:gd name="connsiteX34" fmla="*/ 6122509 w 11005457"/>
              <a:gd name="connsiteY34" fmla="*/ 526005 h 526005"/>
              <a:gd name="connsiteX35" fmla="*/ 5323166 w 11005457"/>
              <a:gd name="connsiteY35" fmla="*/ 526005 h 526005"/>
              <a:gd name="connsiteX36" fmla="*/ 4853986 w 11005457"/>
              <a:gd name="connsiteY36" fmla="*/ 526005 h 526005"/>
              <a:gd name="connsiteX37" fmla="*/ 4164697 w 11005457"/>
              <a:gd name="connsiteY37" fmla="*/ 526005 h 526005"/>
              <a:gd name="connsiteX38" fmla="*/ 3365353 w 11005457"/>
              <a:gd name="connsiteY38" fmla="*/ 526005 h 526005"/>
              <a:gd name="connsiteX39" fmla="*/ 2896173 w 11005457"/>
              <a:gd name="connsiteY39" fmla="*/ 526005 h 526005"/>
              <a:gd name="connsiteX40" fmla="*/ 2537047 w 11005457"/>
              <a:gd name="connsiteY40" fmla="*/ 526005 h 526005"/>
              <a:gd name="connsiteX41" fmla="*/ 2177922 w 11005457"/>
              <a:gd name="connsiteY41" fmla="*/ 526005 h 526005"/>
              <a:gd name="connsiteX42" fmla="*/ 1488633 w 11005457"/>
              <a:gd name="connsiteY42" fmla="*/ 526005 h 526005"/>
              <a:gd name="connsiteX43" fmla="*/ 1239562 w 11005457"/>
              <a:gd name="connsiteY43" fmla="*/ 526005 h 526005"/>
              <a:gd name="connsiteX44" fmla="*/ 990491 w 11005457"/>
              <a:gd name="connsiteY44" fmla="*/ 526005 h 526005"/>
              <a:gd name="connsiteX45" fmla="*/ 0 w 11005457"/>
              <a:gd name="connsiteY45" fmla="*/ 526005 h 526005"/>
              <a:gd name="connsiteX46" fmla="*/ 0 w 11005457"/>
              <a:gd name="connsiteY46" fmla="*/ 0 h 52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005457" h="526005" fill="none" extrusionOk="0">
                <a:moveTo>
                  <a:pt x="0" y="0"/>
                </a:moveTo>
                <a:cubicBezTo>
                  <a:pt x="223523" y="-33387"/>
                  <a:pt x="344881" y="10426"/>
                  <a:pt x="469180" y="0"/>
                </a:cubicBezTo>
                <a:cubicBezTo>
                  <a:pt x="593479" y="-10426"/>
                  <a:pt x="616489" y="8658"/>
                  <a:pt x="718251" y="0"/>
                </a:cubicBezTo>
                <a:cubicBezTo>
                  <a:pt x="820013" y="-8658"/>
                  <a:pt x="1114757" y="47332"/>
                  <a:pt x="1297485" y="0"/>
                </a:cubicBezTo>
                <a:cubicBezTo>
                  <a:pt x="1480213" y="-47332"/>
                  <a:pt x="1781415" y="75630"/>
                  <a:pt x="1986775" y="0"/>
                </a:cubicBezTo>
                <a:cubicBezTo>
                  <a:pt x="2192135" y="-75630"/>
                  <a:pt x="2112978" y="22993"/>
                  <a:pt x="2235845" y="0"/>
                </a:cubicBezTo>
                <a:cubicBezTo>
                  <a:pt x="2358712" y="-22993"/>
                  <a:pt x="2681994" y="26970"/>
                  <a:pt x="3035189" y="0"/>
                </a:cubicBezTo>
                <a:cubicBezTo>
                  <a:pt x="3388384" y="-26970"/>
                  <a:pt x="3316673" y="16719"/>
                  <a:pt x="3394315" y="0"/>
                </a:cubicBezTo>
                <a:cubicBezTo>
                  <a:pt x="3471957" y="-16719"/>
                  <a:pt x="3800890" y="1783"/>
                  <a:pt x="4193658" y="0"/>
                </a:cubicBezTo>
                <a:cubicBezTo>
                  <a:pt x="4586426" y="-1783"/>
                  <a:pt x="4394986" y="18732"/>
                  <a:pt x="4552784" y="0"/>
                </a:cubicBezTo>
                <a:cubicBezTo>
                  <a:pt x="4710582" y="-18732"/>
                  <a:pt x="4714795" y="9198"/>
                  <a:pt x="4801855" y="0"/>
                </a:cubicBezTo>
                <a:cubicBezTo>
                  <a:pt x="4888915" y="-9198"/>
                  <a:pt x="4975660" y="14959"/>
                  <a:pt x="5050926" y="0"/>
                </a:cubicBezTo>
                <a:cubicBezTo>
                  <a:pt x="5126192" y="-14959"/>
                  <a:pt x="5468698" y="62651"/>
                  <a:pt x="5740215" y="0"/>
                </a:cubicBezTo>
                <a:cubicBezTo>
                  <a:pt x="6011732" y="-62651"/>
                  <a:pt x="5921961" y="3177"/>
                  <a:pt x="5989286" y="0"/>
                </a:cubicBezTo>
                <a:cubicBezTo>
                  <a:pt x="6056611" y="-3177"/>
                  <a:pt x="6238642" y="28887"/>
                  <a:pt x="6348411" y="0"/>
                </a:cubicBezTo>
                <a:cubicBezTo>
                  <a:pt x="6458181" y="-28887"/>
                  <a:pt x="6617644" y="14191"/>
                  <a:pt x="6817591" y="0"/>
                </a:cubicBezTo>
                <a:cubicBezTo>
                  <a:pt x="7017538" y="-14191"/>
                  <a:pt x="7006718" y="19774"/>
                  <a:pt x="7066662" y="0"/>
                </a:cubicBezTo>
                <a:cubicBezTo>
                  <a:pt x="7126606" y="-19774"/>
                  <a:pt x="7324794" y="26679"/>
                  <a:pt x="7425787" y="0"/>
                </a:cubicBezTo>
                <a:cubicBezTo>
                  <a:pt x="7526780" y="-26679"/>
                  <a:pt x="7636166" y="29291"/>
                  <a:pt x="7784913" y="0"/>
                </a:cubicBezTo>
                <a:cubicBezTo>
                  <a:pt x="7933660" y="-29291"/>
                  <a:pt x="8215206" y="13713"/>
                  <a:pt x="8474202" y="0"/>
                </a:cubicBezTo>
                <a:cubicBezTo>
                  <a:pt x="8733198" y="-13713"/>
                  <a:pt x="8652844" y="10791"/>
                  <a:pt x="8723273" y="0"/>
                </a:cubicBezTo>
                <a:cubicBezTo>
                  <a:pt x="8793702" y="-10791"/>
                  <a:pt x="9092381" y="74571"/>
                  <a:pt x="9412562" y="0"/>
                </a:cubicBezTo>
                <a:cubicBezTo>
                  <a:pt x="9732743" y="-74571"/>
                  <a:pt x="9577452" y="22306"/>
                  <a:pt x="9661633" y="0"/>
                </a:cubicBezTo>
                <a:cubicBezTo>
                  <a:pt x="9745814" y="-22306"/>
                  <a:pt x="10164979" y="45438"/>
                  <a:pt x="10350922" y="0"/>
                </a:cubicBezTo>
                <a:cubicBezTo>
                  <a:pt x="10536865" y="-45438"/>
                  <a:pt x="10726569" y="72594"/>
                  <a:pt x="11005457" y="0"/>
                </a:cubicBezTo>
                <a:cubicBezTo>
                  <a:pt x="11042780" y="228077"/>
                  <a:pt x="10965607" y="270621"/>
                  <a:pt x="11005457" y="526005"/>
                </a:cubicBezTo>
                <a:cubicBezTo>
                  <a:pt x="10661095" y="594979"/>
                  <a:pt x="10645194" y="469173"/>
                  <a:pt x="10316168" y="526005"/>
                </a:cubicBezTo>
                <a:cubicBezTo>
                  <a:pt x="9987142" y="582837"/>
                  <a:pt x="10117237" y="509106"/>
                  <a:pt x="10067097" y="526005"/>
                </a:cubicBezTo>
                <a:cubicBezTo>
                  <a:pt x="10016957" y="542904"/>
                  <a:pt x="9526103" y="491249"/>
                  <a:pt x="9267753" y="526005"/>
                </a:cubicBezTo>
                <a:cubicBezTo>
                  <a:pt x="9009403" y="560761"/>
                  <a:pt x="8902199" y="510203"/>
                  <a:pt x="8798573" y="526005"/>
                </a:cubicBezTo>
                <a:cubicBezTo>
                  <a:pt x="8694947" y="541807"/>
                  <a:pt x="8522493" y="514531"/>
                  <a:pt x="8329393" y="526005"/>
                </a:cubicBezTo>
                <a:cubicBezTo>
                  <a:pt x="8136293" y="537479"/>
                  <a:pt x="7868967" y="484675"/>
                  <a:pt x="7640104" y="526005"/>
                </a:cubicBezTo>
                <a:cubicBezTo>
                  <a:pt x="7411241" y="567335"/>
                  <a:pt x="7357938" y="496967"/>
                  <a:pt x="7280979" y="526005"/>
                </a:cubicBezTo>
                <a:cubicBezTo>
                  <a:pt x="7204021" y="555043"/>
                  <a:pt x="7096794" y="512679"/>
                  <a:pt x="6921853" y="526005"/>
                </a:cubicBezTo>
                <a:cubicBezTo>
                  <a:pt x="6746912" y="539331"/>
                  <a:pt x="6506328" y="510510"/>
                  <a:pt x="6122509" y="526005"/>
                </a:cubicBezTo>
                <a:cubicBezTo>
                  <a:pt x="5738690" y="541500"/>
                  <a:pt x="5492179" y="438894"/>
                  <a:pt x="5323166" y="526005"/>
                </a:cubicBezTo>
                <a:cubicBezTo>
                  <a:pt x="5154153" y="613116"/>
                  <a:pt x="5030537" y="493478"/>
                  <a:pt x="4853986" y="526005"/>
                </a:cubicBezTo>
                <a:cubicBezTo>
                  <a:pt x="4677435" y="558532"/>
                  <a:pt x="4392017" y="479296"/>
                  <a:pt x="4164697" y="526005"/>
                </a:cubicBezTo>
                <a:cubicBezTo>
                  <a:pt x="3937377" y="572714"/>
                  <a:pt x="3584986" y="500479"/>
                  <a:pt x="3365353" y="526005"/>
                </a:cubicBezTo>
                <a:cubicBezTo>
                  <a:pt x="3145720" y="551531"/>
                  <a:pt x="3091098" y="488048"/>
                  <a:pt x="2896173" y="526005"/>
                </a:cubicBezTo>
                <a:cubicBezTo>
                  <a:pt x="2701248" y="563962"/>
                  <a:pt x="2646280" y="498669"/>
                  <a:pt x="2537047" y="526005"/>
                </a:cubicBezTo>
                <a:cubicBezTo>
                  <a:pt x="2427814" y="553341"/>
                  <a:pt x="2357001" y="505302"/>
                  <a:pt x="2177922" y="526005"/>
                </a:cubicBezTo>
                <a:cubicBezTo>
                  <a:pt x="1998844" y="546708"/>
                  <a:pt x="1705134" y="514220"/>
                  <a:pt x="1488633" y="526005"/>
                </a:cubicBezTo>
                <a:cubicBezTo>
                  <a:pt x="1272132" y="537790"/>
                  <a:pt x="1348411" y="500488"/>
                  <a:pt x="1239562" y="526005"/>
                </a:cubicBezTo>
                <a:cubicBezTo>
                  <a:pt x="1130713" y="551522"/>
                  <a:pt x="1104249" y="504799"/>
                  <a:pt x="990491" y="526005"/>
                </a:cubicBezTo>
                <a:cubicBezTo>
                  <a:pt x="876733" y="547211"/>
                  <a:pt x="199232" y="524053"/>
                  <a:pt x="0" y="526005"/>
                </a:cubicBezTo>
                <a:cubicBezTo>
                  <a:pt x="-62423" y="349489"/>
                  <a:pt x="18814" y="122626"/>
                  <a:pt x="0" y="0"/>
                </a:cubicBezTo>
                <a:close/>
              </a:path>
              <a:path w="11005457" h="526005" stroke="0" extrusionOk="0">
                <a:moveTo>
                  <a:pt x="0" y="0"/>
                </a:moveTo>
                <a:cubicBezTo>
                  <a:pt x="59355" y="-13864"/>
                  <a:pt x="175047" y="14638"/>
                  <a:pt x="249071" y="0"/>
                </a:cubicBezTo>
                <a:cubicBezTo>
                  <a:pt x="323095" y="-14638"/>
                  <a:pt x="692923" y="19999"/>
                  <a:pt x="1048415" y="0"/>
                </a:cubicBezTo>
                <a:cubicBezTo>
                  <a:pt x="1403907" y="-19999"/>
                  <a:pt x="1288755" y="5534"/>
                  <a:pt x="1407540" y="0"/>
                </a:cubicBezTo>
                <a:cubicBezTo>
                  <a:pt x="1526326" y="-5534"/>
                  <a:pt x="1551197" y="9548"/>
                  <a:pt x="1656611" y="0"/>
                </a:cubicBezTo>
                <a:cubicBezTo>
                  <a:pt x="1762025" y="-9548"/>
                  <a:pt x="1820155" y="3606"/>
                  <a:pt x="1905682" y="0"/>
                </a:cubicBezTo>
                <a:cubicBezTo>
                  <a:pt x="1991209" y="-3606"/>
                  <a:pt x="2394756" y="21885"/>
                  <a:pt x="2594971" y="0"/>
                </a:cubicBezTo>
                <a:cubicBezTo>
                  <a:pt x="2795186" y="-21885"/>
                  <a:pt x="2968526" y="19663"/>
                  <a:pt x="3064151" y="0"/>
                </a:cubicBezTo>
                <a:cubicBezTo>
                  <a:pt x="3159776" y="-19663"/>
                  <a:pt x="3302825" y="23948"/>
                  <a:pt x="3423276" y="0"/>
                </a:cubicBezTo>
                <a:cubicBezTo>
                  <a:pt x="3543727" y="-23948"/>
                  <a:pt x="3604501" y="2144"/>
                  <a:pt x="3672347" y="0"/>
                </a:cubicBezTo>
                <a:cubicBezTo>
                  <a:pt x="3740193" y="-2144"/>
                  <a:pt x="4144551" y="89787"/>
                  <a:pt x="4471691" y="0"/>
                </a:cubicBezTo>
                <a:cubicBezTo>
                  <a:pt x="4798831" y="-89787"/>
                  <a:pt x="4743974" y="44506"/>
                  <a:pt x="4940871" y="0"/>
                </a:cubicBezTo>
                <a:cubicBezTo>
                  <a:pt x="5137768" y="-44506"/>
                  <a:pt x="5379388" y="87450"/>
                  <a:pt x="5740215" y="0"/>
                </a:cubicBezTo>
                <a:cubicBezTo>
                  <a:pt x="6101042" y="-87450"/>
                  <a:pt x="6156153" y="23904"/>
                  <a:pt x="6429504" y="0"/>
                </a:cubicBezTo>
                <a:cubicBezTo>
                  <a:pt x="6702855" y="-23904"/>
                  <a:pt x="6794816" y="5997"/>
                  <a:pt x="6898684" y="0"/>
                </a:cubicBezTo>
                <a:cubicBezTo>
                  <a:pt x="7002552" y="-5997"/>
                  <a:pt x="7089302" y="40880"/>
                  <a:pt x="7257809" y="0"/>
                </a:cubicBezTo>
                <a:cubicBezTo>
                  <a:pt x="7426316" y="-40880"/>
                  <a:pt x="7389816" y="19040"/>
                  <a:pt x="7506880" y="0"/>
                </a:cubicBezTo>
                <a:cubicBezTo>
                  <a:pt x="7623944" y="-19040"/>
                  <a:pt x="8126433" y="86305"/>
                  <a:pt x="8306224" y="0"/>
                </a:cubicBezTo>
                <a:cubicBezTo>
                  <a:pt x="8486015" y="-86305"/>
                  <a:pt x="8493963" y="5231"/>
                  <a:pt x="8555295" y="0"/>
                </a:cubicBezTo>
                <a:cubicBezTo>
                  <a:pt x="8616627" y="-5231"/>
                  <a:pt x="8684672" y="6750"/>
                  <a:pt x="8804366" y="0"/>
                </a:cubicBezTo>
                <a:cubicBezTo>
                  <a:pt x="8924060" y="-6750"/>
                  <a:pt x="9033881" y="19130"/>
                  <a:pt x="9163491" y="0"/>
                </a:cubicBezTo>
                <a:cubicBezTo>
                  <a:pt x="9293101" y="-19130"/>
                  <a:pt x="9683100" y="3898"/>
                  <a:pt x="9962835" y="0"/>
                </a:cubicBezTo>
                <a:cubicBezTo>
                  <a:pt x="10242570" y="-3898"/>
                  <a:pt x="10644246" y="74085"/>
                  <a:pt x="11005457" y="0"/>
                </a:cubicBezTo>
                <a:cubicBezTo>
                  <a:pt x="11045394" y="228890"/>
                  <a:pt x="10943726" y="417079"/>
                  <a:pt x="11005457" y="526005"/>
                </a:cubicBezTo>
                <a:cubicBezTo>
                  <a:pt x="10911927" y="566739"/>
                  <a:pt x="10745585" y="519386"/>
                  <a:pt x="10646332" y="526005"/>
                </a:cubicBezTo>
                <a:cubicBezTo>
                  <a:pt x="10547079" y="532624"/>
                  <a:pt x="10407769" y="524120"/>
                  <a:pt x="10287206" y="526005"/>
                </a:cubicBezTo>
                <a:cubicBezTo>
                  <a:pt x="10166643" y="527890"/>
                  <a:pt x="10065288" y="517701"/>
                  <a:pt x="9928081" y="526005"/>
                </a:cubicBezTo>
                <a:cubicBezTo>
                  <a:pt x="9790874" y="534309"/>
                  <a:pt x="9764618" y="522430"/>
                  <a:pt x="9679010" y="526005"/>
                </a:cubicBezTo>
                <a:cubicBezTo>
                  <a:pt x="9593402" y="529580"/>
                  <a:pt x="9516599" y="501937"/>
                  <a:pt x="9429939" y="526005"/>
                </a:cubicBezTo>
                <a:cubicBezTo>
                  <a:pt x="9343279" y="550073"/>
                  <a:pt x="9053965" y="482940"/>
                  <a:pt x="8850704" y="526005"/>
                </a:cubicBezTo>
                <a:cubicBezTo>
                  <a:pt x="8647444" y="569070"/>
                  <a:pt x="8437189" y="454219"/>
                  <a:pt x="8161415" y="526005"/>
                </a:cubicBezTo>
                <a:cubicBezTo>
                  <a:pt x="7885641" y="597791"/>
                  <a:pt x="7831868" y="485072"/>
                  <a:pt x="7582181" y="526005"/>
                </a:cubicBezTo>
                <a:cubicBezTo>
                  <a:pt x="7332494" y="566938"/>
                  <a:pt x="7059428" y="457269"/>
                  <a:pt x="6782837" y="526005"/>
                </a:cubicBezTo>
                <a:cubicBezTo>
                  <a:pt x="6506246" y="594741"/>
                  <a:pt x="6348496" y="430951"/>
                  <a:pt x="5983493" y="526005"/>
                </a:cubicBezTo>
                <a:cubicBezTo>
                  <a:pt x="5618490" y="621059"/>
                  <a:pt x="5641019" y="512182"/>
                  <a:pt x="5404259" y="526005"/>
                </a:cubicBezTo>
                <a:cubicBezTo>
                  <a:pt x="5167499" y="539828"/>
                  <a:pt x="4982322" y="490175"/>
                  <a:pt x="4825024" y="526005"/>
                </a:cubicBezTo>
                <a:cubicBezTo>
                  <a:pt x="4667727" y="561835"/>
                  <a:pt x="4560619" y="498394"/>
                  <a:pt x="4465899" y="526005"/>
                </a:cubicBezTo>
                <a:cubicBezTo>
                  <a:pt x="4371180" y="553616"/>
                  <a:pt x="4011509" y="436807"/>
                  <a:pt x="3666555" y="526005"/>
                </a:cubicBezTo>
                <a:cubicBezTo>
                  <a:pt x="3321601" y="615203"/>
                  <a:pt x="3163766" y="467428"/>
                  <a:pt x="2977266" y="526005"/>
                </a:cubicBezTo>
                <a:cubicBezTo>
                  <a:pt x="2790766" y="584582"/>
                  <a:pt x="2553024" y="483769"/>
                  <a:pt x="2287977" y="526005"/>
                </a:cubicBezTo>
                <a:cubicBezTo>
                  <a:pt x="2022930" y="568241"/>
                  <a:pt x="2152747" y="502939"/>
                  <a:pt x="2038906" y="526005"/>
                </a:cubicBezTo>
                <a:cubicBezTo>
                  <a:pt x="1925065" y="549071"/>
                  <a:pt x="1756806" y="505144"/>
                  <a:pt x="1569726" y="526005"/>
                </a:cubicBezTo>
                <a:cubicBezTo>
                  <a:pt x="1382646" y="546866"/>
                  <a:pt x="1056675" y="449767"/>
                  <a:pt x="880437" y="526005"/>
                </a:cubicBezTo>
                <a:cubicBezTo>
                  <a:pt x="704199" y="602243"/>
                  <a:pt x="390775" y="510815"/>
                  <a:pt x="0" y="526005"/>
                </a:cubicBezTo>
                <a:cubicBezTo>
                  <a:pt x="-16775" y="272308"/>
                  <a:pt x="59047" y="127995"/>
                  <a:pt x="0" y="0"/>
                </a:cubicBezTo>
                <a:close/>
              </a:path>
            </a:pathLst>
          </a:custGeom>
          <a:ln w="28575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100210512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เสนอ.... คณะอนุกรรมการควบคุมฯ วันที่ 24 กุมภาพันธ์ 2565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C41EEE-DEF3-417D-8AEA-F6B85A2E4716}"/>
              </a:ext>
            </a:extLst>
          </p:cNvPr>
          <p:cNvSpPr txBox="1"/>
          <p:nvPr/>
        </p:nvSpPr>
        <p:spPr>
          <a:xfrm>
            <a:off x="4574042" y="6308259"/>
            <a:ext cx="7717971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โดย นางจันทนา พิณทิพย์  นักวิชาการหลักประกันสุขภาพ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สปสช.เขต 5 ราชบุรี</a:t>
            </a:r>
            <a:endParaRPr lang="en-US" sz="2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026" name="Picture 2" descr="เจาะลึกนวัตกรรมทางวัฒนธรรม: การสร้างอาหารญี่ปุ่น">
            <a:extLst>
              <a:ext uri="{FF2B5EF4-FFF2-40B4-BE49-F238E27FC236}">
                <a16:creationId xmlns:a16="http://schemas.microsoft.com/office/drawing/2014/main" id="{70365ACE-3336-4B67-B433-F6B99E9D7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36" y="3429000"/>
            <a:ext cx="11385367" cy="262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2C468D-E65A-4740-BC6F-CCA85684DD0E}"/>
              </a:ext>
            </a:extLst>
          </p:cNvPr>
          <p:cNvSpPr txBox="1"/>
          <p:nvPr/>
        </p:nvSpPr>
        <p:spPr>
          <a:xfrm>
            <a:off x="9571702" y="101918"/>
            <a:ext cx="2394011" cy="830997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</a:t>
            </a:r>
            <a:r>
              <a:rPr lang="en-US" sz="4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3.3</a:t>
            </a:r>
            <a:endParaRPr lang="th-TH" sz="48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1227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1857" y="0"/>
            <a:ext cx="12192000" cy="1039603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          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มาตรา 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41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จำแนกตามแผนกที่รับบริการ  (จำนวนรวม 37 ราย)</a:t>
            </a:r>
          </a:p>
          <a:p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ข้อมูลปีงบประมาณ 256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(เดือนตุลาคม2564 – มกราคม 2565)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CE25B0F-3126-4C18-82A5-57223A3D81BC}"/>
              </a:ext>
            </a:extLst>
          </p:cNvPr>
          <p:cNvSpPr txBox="1">
            <a:spLocks/>
          </p:cNvSpPr>
          <p:nvPr/>
        </p:nvSpPr>
        <p:spPr>
          <a:xfrm>
            <a:off x="11687172" y="6340134"/>
            <a:ext cx="456247" cy="5035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E8AC3-F428-4F27-BD95-675C496A1DEA}" type="slidenum">
              <a:rPr lang="th-TH" smtClean="0">
                <a:solidFill>
                  <a:schemeClr val="tx1"/>
                </a:solidFill>
              </a:rPr>
              <a:pPr/>
              <a:t>10</a:t>
            </a:fld>
            <a:endParaRPr lang="th-TH" dirty="0">
              <a:solidFill>
                <a:schemeClr val="tx1"/>
              </a:solidFill>
            </a:endParaRPr>
          </a:p>
        </p:txBody>
      </p:sp>
      <p:pic>
        <p:nvPicPr>
          <p:cNvPr id="5122" name="Picture 2" descr="ภาพประกอบ, ครู, ผู้หญิง, ศิลปะ, บอลลูนการ์ตูน png | PNGEgg">
            <a:extLst>
              <a:ext uri="{FF2B5EF4-FFF2-40B4-BE49-F238E27FC236}">
                <a16:creationId xmlns:a16="http://schemas.microsoft.com/office/drawing/2014/main" id="{9B100BF8-36CC-4756-8C28-D79B68246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5" t="-3776" r="27617" b="3776"/>
          <a:stretch/>
        </p:blipFill>
        <p:spPr bwMode="auto">
          <a:xfrm>
            <a:off x="9829800" y="862063"/>
            <a:ext cx="2394057" cy="542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0F010-EF94-48D2-AF5D-A7F54049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7EAB848-8AF4-4661-94EC-D41F743C72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8774013"/>
              </p:ext>
            </p:extLst>
          </p:nvPr>
        </p:nvGraphicFramePr>
        <p:xfrm>
          <a:off x="0" y="1209088"/>
          <a:ext cx="9369426" cy="4903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76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1857" y="0"/>
            <a:ext cx="12192000" cy="1039603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มาตรา 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41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จำแนกตามความรุนแรง </a:t>
            </a:r>
          </a:p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ข้อมูลปีงบประมาณ 2565</a:t>
            </a: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CE25B0F-3126-4C18-82A5-57223A3D81BC}"/>
              </a:ext>
            </a:extLst>
          </p:cNvPr>
          <p:cNvSpPr txBox="1">
            <a:spLocks/>
          </p:cNvSpPr>
          <p:nvPr/>
        </p:nvSpPr>
        <p:spPr>
          <a:xfrm>
            <a:off x="11687172" y="6340134"/>
            <a:ext cx="456247" cy="5035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E8AC3-F428-4F27-BD95-675C496A1DEA}" type="slidenum">
              <a:rPr lang="th-TH" smtClean="0">
                <a:solidFill>
                  <a:schemeClr val="tx1"/>
                </a:solidFill>
              </a:rPr>
              <a:pPr/>
              <a:t>11</a:t>
            </a:fld>
            <a:endParaRPr lang="th-TH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2F0E4D-0756-4146-82A6-0D0F61FE9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80" t="16254" r="22792"/>
          <a:stretch/>
        </p:blipFill>
        <p:spPr>
          <a:xfrm>
            <a:off x="8921725" y="1070173"/>
            <a:ext cx="3221694" cy="533814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649ECFB-C3D7-4276-8AE4-DDC3CC767094}"/>
              </a:ext>
            </a:extLst>
          </p:cNvPr>
          <p:cNvSpPr/>
          <p:nvPr/>
        </p:nvSpPr>
        <p:spPr>
          <a:xfrm>
            <a:off x="6547757" y="3135086"/>
            <a:ext cx="1322614" cy="604157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B67822-7CF7-440D-95A9-F1F75ED9C2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439179"/>
              </p:ext>
            </p:extLst>
          </p:nvPr>
        </p:nvGraphicFramePr>
        <p:xfrm>
          <a:off x="115489" y="1070173"/>
          <a:ext cx="8806236" cy="56770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0390">
                  <a:extLst>
                    <a:ext uri="{9D8B030D-6E8A-4147-A177-3AD203B41FA5}">
                      <a16:colId xmlns:a16="http://schemas.microsoft.com/office/drawing/2014/main" val="2863711543"/>
                    </a:ext>
                  </a:extLst>
                </a:gridCol>
                <a:gridCol w="1060393">
                  <a:extLst>
                    <a:ext uri="{9D8B030D-6E8A-4147-A177-3AD203B41FA5}">
                      <a16:colId xmlns:a16="http://schemas.microsoft.com/office/drawing/2014/main" val="3782706473"/>
                    </a:ext>
                  </a:extLst>
                </a:gridCol>
                <a:gridCol w="1312776">
                  <a:extLst>
                    <a:ext uri="{9D8B030D-6E8A-4147-A177-3AD203B41FA5}">
                      <a16:colId xmlns:a16="http://schemas.microsoft.com/office/drawing/2014/main" val="2646035259"/>
                    </a:ext>
                  </a:extLst>
                </a:gridCol>
                <a:gridCol w="1120494">
                  <a:extLst>
                    <a:ext uri="{9D8B030D-6E8A-4147-A177-3AD203B41FA5}">
                      <a16:colId xmlns:a16="http://schemas.microsoft.com/office/drawing/2014/main" val="2166134805"/>
                    </a:ext>
                  </a:extLst>
                </a:gridCol>
                <a:gridCol w="923107">
                  <a:extLst>
                    <a:ext uri="{9D8B030D-6E8A-4147-A177-3AD203B41FA5}">
                      <a16:colId xmlns:a16="http://schemas.microsoft.com/office/drawing/2014/main" val="3441822810"/>
                    </a:ext>
                  </a:extLst>
                </a:gridCol>
                <a:gridCol w="923107">
                  <a:extLst>
                    <a:ext uri="{9D8B030D-6E8A-4147-A177-3AD203B41FA5}">
                      <a16:colId xmlns:a16="http://schemas.microsoft.com/office/drawing/2014/main" val="1235015908"/>
                    </a:ext>
                  </a:extLst>
                </a:gridCol>
                <a:gridCol w="923107">
                  <a:extLst>
                    <a:ext uri="{9D8B030D-6E8A-4147-A177-3AD203B41FA5}">
                      <a16:colId xmlns:a16="http://schemas.microsoft.com/office/drawing/2014/main" val="4007899310"/>
                    </a:ext>
                  </a:extLst>
                </a:gridCol>
                <a:gridCol w="972862">
                  <a:extLst>
                    <a:ext uri="{9D8B030D-6E8A-4147-A177-3AD203B41FA5}">
                      <a16:colId xmlns:a16="http://schemas.microsoft.com/office/drawing/2014/main" val="1949173066"/>
                    </a:ext>
                  </a:extLst>
                </a:gridCol>
              </a:tblGrid>
              <a:tr h="131511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ไม่เข้าเกณฑ์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เสียชีวิต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ทุพพลภาพ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มาก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ปานกลาง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น้อย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221122"/>
                  </a:ext>
                </a:extLst>
              </a:tr>
              <a:tr h="87998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3679338"/>
                  </a:ext>
                </a:extLst>
              </a:tr>
              <a:tr h="50180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7765295"/>
                  </a:ext>
                </a:extLst>
              </a:tr>
              <a:tr h="50180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8113441"/>
                  </a:ext>
                </a:extLst>
              </a:tr>
              <a:tr h="50180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004443"/>
                  </a:ext>
                </a:extLst>
              </a:tr>
              <a:tr h="50180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7944850"/>
                  </a:ext>
                </a:extLst>
              </a:tr>
              <a:tr h="471095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4224632"/>
                  </a:ext>
                </a:extLst>
              </a:tr>
              <a:tr h="50180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86308"/>
                  </a:ext>
                </a:extLst>
              </a:tr>
              <a:tr h="501802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46195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F83C0366-3B11-403D-BE4A-24F2729D0510}"/>
              </a:ext>
            </a:extLst>
          </p:cNvPr>
          <p:cNvSpPr/>
          <p:nvPr/>
        </p:nvSpPr>
        <p:spPr>
          <a:xfrm>
            <a:off x="2720750" y="1070173"/>
            <a:ext cx="1322614" cy="5677005"/>
          </a:xfrm>
          <a:custGeom>
            <a:avLst/>
            <a:gdLst>
              <a:gd name="connsiteX0" fmla="*/ 0 w 1322614"/>
              <a:gd name="connsiteY0" fmla="*/ 0 h 5677005"/>
              <a:gd name="connsiteX1" fmla="*/ 440871 w 1322614"/>
              <a:gd name="connsiteY1" fmla="*/ 0 h 5677005"/>
              <a:gd name="connsiteX2" fmla="*/ 881743 w 1322614"/>
              <a:gd name="connsiteY2" fmla="*/ 0 h 5677005"/>
              <a:gd name="connsiteX3" fmla="*/ 1322614 w 1322614"/>
              <a:gd name="connsiteY3" fmla="*/ 0 h 5677005"/>
              <a:gd name="connsiteX4" fmla="*/ 1322614 w 1322614"/>
              <a:gd name="connsiteY4" fmla="*/ 681241 h 5677005"/>
              <a:gd name="connsiteX5" fmla="*/ 1322614 w 1322614"/>
              <a:gd name="connsiteY5" fmla="*/ 1135401 h 5677005"/>
              <a:gd name="connsiteX6" fmla="*/ 1322614 w 1322614"/>
              <a:gd name="connsiteY6" fmla="*/ 1646331 h 5677005"/>
              <a:gd name="connsiteX7" fmla="*/ 1322614 w 1322614"/>
              <a:gd name="connsiteY7" fmla="*/ 2270802 h 5677005"/>
              <a:gd name="connsiteX8" fmla="*/ 1322614 w 1322614"/>
              <a:gd name="connsiteY8" fmla="*/ 2781732 h 5677005"/>
              <a:gd name="connsiteX9" fmla="*/ 1322614 w 1322614"/>
              <a:gd name="connsiteY9" fmla="*/ 3235893 h 5677005"/>
              <a:gd name="connsiteX10" fmla="*/ 1322614 w 1322614"/>
              <a:gd name="connsiteY10" fmla="*/ 3803593 h 5677005"/>
              <a:gd name="connsiteX11" fmla="*/ 1322614 w 1322614"/>
              <a:gd name="connsiteY11" fmla="*/ 4428064 h 5677005"/>
              <a:gd name="connsiteX12" fmla="*/ 1322614 w 1322614"/>
              <a:gd name="connsiteY12" fmla="*/ 4995764 h 5677005"/>
              <a:gd name="connsiteX13" fmla="*/ 1322614 w 1322614"/>
              <a:gd name="connsiteY13" fmla="*/ 5677005 h 5677005"/>
              <a:gd name="connsiteX14" fmla="*/ 881743 w 1322614"/>
              <a:gd name="connsiteY14" fmla="*/ 5677005 h 5677005"/>
              <a:gd name="connsiteX15" fmla="*/ 454097 w 1322614"/>
              <a:gd name="connsiteY15" fmla="*/ 5677005 h 5677005"/>
              <a:gd name="connsiteX16" fmla="*/ 0 w 1322614"/>
              <a:gd name="connsiteY16" fmla="*/ 5677005 h 5677005"/>
              <a:gd name="connsiteX17" fmla="*/ 0 w 1322614"/>
              <a:gd name="connsiteY17" fmla="*/ 5166075 h 5677005"/>
              <a:gd name="connsiteX18" fmla="*/ 0 w 1322614"/>
              <a:gd name="connsiteY18" fmla="*/ 4484834 h 5677005"/>
              <a:gd name="connsiteX19" fmla="*/ 0 w 1322614"/>
              <a:gd name="connsiteY19" fmla="*/ 3860363 h 5677005"/>
              <a:gd name="connsiteX20" fmla="*/ 0 w 1322614"/>
              <a:gd name="connsiteY20" fmla="*/ 3349433 h 5677005"/>
              <a:gd name="connsiteX21" fmla="*/ 0 w 1322614"/>
              <a:gd name="connsiteY21" fmla="*/ 2838503 h 5677005"/>
              <a:gd name="connsiteX22" fmla="*/ 0 w 1322614"/>
              <a:gd name="connsiteY22" fmla="*/ 2384342 h 5677005"/>
              <a:gd name="connsiteX23" fmla="*/ 0 w 1322614"/>
              <a:gd name="connsiteY23" fmla="*/ 1759872 h 5677005"/>
              <a:gd name="connsiteX24" fmla="*/ 0 w 1322614"/>
              <a:gd name="connsiteY24" fmla="*/ 1362481 h 5677005"/>
              <a:gd name="connsiteX25" fmla="*/ 0 w 1322614"/>
              <a:gd name="connsiteY25" fmla="*/ 908321 h 5677005"/>
              <a:gd name="connsiteX26" fmla="*/ 0 w 1322614"/>
              <a:gd name="connsiteY26" fmla="*/ 0 h 567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22614" h="5677005" extrusionOk="0">
                <a:moveTo>
                  <a:pt x="0" y="0"/>
                </a:moveTo>
                <a:cubicBezTo>
                  <a:pt x="202385" y="-23742"/>
                  <a:pt x="341069" y="5950"/>
                  <a:pt x="440871" y="0"/>
                </a:cubicBezTo>
                <a:cubicBezTo>
                  <a:pt x="540673" y="-5950"/>
                  <a:pt x="672308" y="20320"/>
                  <a:pt x="881743" y="0"/>
                </a:cubicBezTo>
                <a:cubicBezTo>
                  <a:pt x="1091178" y="-20320"/>
                  <a:pt x="1171616" y="889"/>
                  <a:pt x="1322614" y="0"/>
                </a:cubicBezTo>
                <a:cubicBezTo>
                  <a:pt x="1325156" y="321285"/>
                  <a:pt x="1316702" y="374292"/>
                  <a:pt x="1322614" y="681241"/>
                </a:cubicBezTo>
                <a:cubicBezTo>
                  <a:pt x="1328526" y="988190"/>
                  <a:pt x="1303398" y="1010265"/>
                  <a:pt x="1322614" y="1135401"/>
                </a:cubicBezTo>
                <a:cubicBezTo>
                  <a:pt x="1341830" y="1260537"/>
                  <a:pt x="1269205" y="1538632"/>
                  <a:pt x="1322614" y="1646331"/>
                </a:cubicBezTo>
                <a:cubicBezTo>
                  <a:pt x="1376023" y="1754030"/>
                  <a:pt x="1268091" y="2085821"/>
                  <a:pt x="1322614" y="2270802"/>
                </a:cubicBezTo>
                <a:cubicBezTo>
                  <a:pt x="1377137" y="2455783"/>
                  <a:pt x="1305116" y="2589104"/>
                  <a:pt x="1322614" y="2781732"/>
                </a:cubicBezTo>
                <a:cubicBezTo>
                  <a:pt x="1340112" y="2974360"/>
                  <a:pt x="1272462" y="3024786"/>
                  <a:pt x="1322614" y="3235893"/>
                </a:cubicBezTo>
                <a:cubicBezTo>
                  <a:pt x="1372766" y="3447000"/>
                  <a:pt x="1305262" y="3687778"/>
                  <a:pt x="1322614" y="3803593"/>
                </a:cubicBezTo>
                <a:cubicBezTo>
                  <a:pt x="1339966" y="3919408"/>
                  <a:pt x="1303970" y="4171984"/>
                  <a:pt x="1322614" y="4428064"/>
                </a:cubicBezTo>
                <a:cubicBezTo>
                  <a:pt x="1341258" y="4684144"/>
                  <a:pt x="1309725" y="4806642"/>
                  <a:pt x="1322614" y="4995764"/>
                </a:cubicBezTo>
                <a:cubicBezTo>
                  <a:pt x="1335503" y="5184886"/>
                  <a:pt x="1262584" y="5518127"/>
                  <a:pt x="1322614" y="5677005"/>
                </a:cubicBezTo>
                <a:cubicBezTo>
                  <a:pt x="1173688" y="5700946"/>
                  <a:pt x="1066300" y="5646567"/>
                  <a:pt x="881743" y="5677005"/>
                </a:cubicBezTo>
                <a:cubicBezTo>
                  <a:pt x="697186" y="5707443"/>
                  <a:pt x="543872" y="5646505"/>
                  <a:pt x="454097" y="5677005"/>
                </a:cubicBezTo>
                <a:cubicBezTo>
                  <a:pt x="364322" y="5707505"/>
                  <a:pt x="208597" y="5662909"/>
                  <a:pt x="0" y="5677005"/>
                </a:cubicBezTo>
                <a:cubicBezTo>
                  <a:pt x="-55315" y="5477497"/>
                  <a:pt x="55883" y="5273181"/>
                  <a:pt x="0" y="5166075"/>
                </a:cubicBezTo>
                <a:cubicBezTo>
                  <a:pt x="-55883" y="5058969"/>
                  <a:pt x="20977" y="4675783"/>
                  <a:pt x="0" y="4484834"/>
                </a:cubicBezTo>
                <a:cubicBezTo>
                  <a:pt x="-20977" y="4293885"/>
                  <a:pt x="25437" y="4026920"/>
                  <a:pt x="0" y="3860363"/>
                </a:cubicBezTo>
                <a:cubicBezTo>
                  <a:pt x="-25437" y="3693806"/>
                  <a:pt x="43441" y="3551283"/>
                  <a:pt x="0" y="3349433"/>
                </a:cubicBezTo>
                <a:cubicBezTo>
                  <a:pt x="-43441" y="3147583"/>
                  <a:pt x="41752" y="3061394"/>
                  <a:pt x="0" y="2838503"/>
                </a:cubicBezTo>
                <a:cubicBezTo>
                  <a:pt x="-41752" y="2615612"/>
                  <a:pt x="50092" y="2476248"/>
                  <a:pt x="0" y="2384342"/>
                </a:cubicBezTo>
                <a:cubicBezTo>
                  <a:pt x="-50092" y="2292436"/>
                  <a:pt x="72326" y="1971932"/>
                  <a:pt x="0" y="1759872"/>
                </a:cubicBezTo>
                <a:cubicBezTo>
                  <a:pt x="-72326" y="1547812"/>
                  <a:pt x="230" y="1530700"/>
                  <a:pt x="0" y="1362481"/>
                </a:cubicBezTo>
                <a:cubicBezTo>
                  <a:pt x="-230" y="1194262"/>
                  <a:pt x="5214" y="1127630"/>
                  <a:pt x="0" y="908321"/>
                </a:cubicBezTo>
                <a:cubicBezTo>
                  <a:pt x="-5214" y="689012"/>
                  <a:pt x="43407" y="322610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600FF"/>
            </a:solidFill>
            <a:extLst>
              <a:ext uri="{C807C97D-BFC1-408E-A445-0C87EB9F89A2}">
                <ask:lineSketchStyleProps xmlns:ask="http://schemas.microsoft.com/office/drawing/2018/sketchyshapes" sd="71838783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2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F27D-C8D4-4F54-8198-C3E4C9DF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5467" y="288497"/>
            <a:ext cx="11593089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th-TH" sz="6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ข้อสรุป </a:t>
            </a:r>
            <a:r>
              <a:rPr lang="en-US" sz="6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6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กรณีผู้รับบริการได้รับความเสียหาย(มาตรา 41) </a:t>
            </a:r>
            <a:endParaRPr lang="en-US" sz="6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71832C6-2CCB-4E3B-A42A-73EC5A3B5A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9097376"/>
              </p:ext>
            </p:extLst>
          </p:nvPr>
        </p:nvGraphicFramePr>
        <p:xfrm>
          <a:off x="-1388534" y="1083733"/>
          <a:ext cx="14969067" cy="5621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1A953C-5D2D-471F-A41D-52F994A3B8BB}"/>
              </a:ext>
            </a:extLst>
          </p:cNvPr>
          <p:cNvSpPr txBox="1">
            <a:spLocks/>
          </p:cNvSpPr>
          <p:nvPr/>
        </p:nvSpPr>
        <p:spPr>
          <a:xfrm>
            <a:off x="11457622" y="6287104"/>
            <a:ext cx="734378" cy="570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12</a:t>
            </a:fld>
            <a:endParaRPr lang="th-TH" dirty="0"/>
          </a:p>
        </p:txBody>
      </p:sp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25AF04FE-4EEF-43CF-8856-B6B9211DF3C5}"/>
              </a:ext>
            </a:extLst>
          </p:cNvPr>
          <p:cNvSpPr/>
          <p:nvPr/>
        </p:nvSpPr>
        <p:spPr>
          <a:xfrm>
            <a:off x="4883254" y="2671762"/>
            <a:ext cx="466725" cy="3429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7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F27D-C8D4-4F54-8198-C3E4C9DF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83" y="490589"/>
            <a:ext cx="6572604" cy="1049235"/>
          </a:xfrm>
        </p:spPr>
        <p:txBody>
          <a:bodyPr>
            <a:normAutofit/>
          </a:bodyPr>
          <a:lstStyle/>
          <a:p>
            <a:pPr algn="ctr"/>
            <a:r>
              <a:rPr lang="th-TH" sz="6000" b="1">
                <a:latin typeface="TH Niramit AS" panose="02000506000000020004" pitchFamily="2" charset="-34"/>
                <a:cs typeface="TH Niramit AS" panose="02000506000000020004" pitchFamily="2" charset="-34"/>
              </a:rPr>
              <a:t>ข้อเสนอ</a:t>
            </a:r>
            <a:endParaRPr lang="en-US" sz="6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8196" name="Content Placeholder 2">
            <a:extLst>
              <a:ext uri="{FF2B5EF4-FFF2-40B4-BE49-F238E27FC236}">
                <a16:creationId xmlns:a16="http://schemas.microsoft.com/office/drawing/2014/main" id="{66B9654D-0FF1-4F7D-AA5B-174F331467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0986186"/>
              </p:ext>
            </p:extLst>
          </p:nvPr>
        </p:nvGraphicFramePr>
        <p:xfrm>
          <a:off x="583813" y="1930400"/>
          <a:ext cx="8052187" cy="4041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สาวการ์ตูนนำเสนอบางสิ่งบางอย่าง ดาวน์โหลดรูปภาพ (รหัส) 610771683_ขนาด 5.1  MB_รูปแบบรูปภาพ PSD _th.lovepik.com">
            <a:extLst>
              <a:ext uri="{FF2B5EF4-FFF2-40B4-BE49-F238E27FC236}">
                <a16:creationId xmlns:a16="http://schemas.microsoft.com/office/drawing/2014/main" id="{B0460177-80C4-4160-8099-F3153E36D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7" t="3457" r="17655" b="4939"/>
          <a:stretch/>
        </p:blipFill>
        <p:spPr bwMode="auto">
          <a:xfrm flipH="1">
            <a:off x="9157811" y="828675"/>
            <a:ext cx="2667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70F0C5A-1A5D-4E26-8E73-FA305E74A6A9}"/>
              </a:ext>
            </a:extLst>
          </p:cNvPr>
          <p:cNvSpPr txBox="1">
            <a:spLocks/>
          </p:cNvSpPr>
          <p:nvPr/>
        </p:nvSpPr>
        <p:spPr>
          <a:xfrm>
            <a:off x="11457622" y="6287104"/>
            <a:ext cx="734378" cy="570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13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80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" y="0"/>
            <a:ext cx="5760720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b">
            <a:normAutofit/>
          </a:bodyPr>
          <a:lstStyle/>
          <a:p>
            <a:pPr algn="ctr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การพิจารณา</a:t>
            </a:r>
            <a:b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กรณีผู้ให้บริการ</a:t>
            </a:r>
            <a:b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ได้รับความเสียหาย</a:t>
            </a:r>
            <a:b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endParaRPr lang="th-TH" b="1" dirty="0"/>
          </a:p>
        </p:txBody>
      </p:sp>
      <p:pic>
        <p:nvPicPr>
          <p:cNvPr id="8194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619506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17B838-ED3F-44F0-9C74-9A066C4E2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14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8" name="Graphic 7" descr="Badge with solid fill">
            <a:extLst>
              <a:ext uri="{FF2B5EF4-FFF2-40B4-BE49-F238E27FC236}">
                <a16:creationId xmlns:a16="http://schemas.microsoft.com/office/drawing/2014/main" id="{C76BB91C-7FC9-4520-831E-9E369FDE7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326" y="750026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6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1559"/>
            <a:ext cx="12192000" cy="71865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th-TH" sz="4000" b="1" dirty="0">
                <a:solidFill>
                  <a:schemeClr val="tx2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จำนวนการยื่นคำร้อง</a:t>
            </a:r>
            <a:r>
              <a:rPr lang="th-TH" sz="4000" b="1" dirty="0">
                <a:solidFill>
                  <a:srgbClr val="FF33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กรณี</a:t>
            </a:r>
            <a:r>
              <a:rPr lang="th-TH" sz="4400" b="1" dirty="0">
                <a:solidFill>
                  <a:srgbClr val="FF33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ผู้ให้บริการ </a:t>
            </a:r>
            <a:r>
              <a:rPr lang="th-TH" sz="4000" b="1" dirty="0">
                <a:solidFill>
                  <a:schemeClr val="tx2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ปีงบประมาณ 2552-256</a:t>
            </a:r>
            <a:r>
              <a:rPr lang="en-US" sz="4000" b="1" dirty="0">
                <a:solidFill>
                  <a:schemeClr val="tx2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5FFF6-EF24-498B-8B3E-9A63424C6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15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A5E386D-7B84-41C3-B4F9-9833C3A59B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3699138"/>
              </p:ext>
            </p:extLst>
          </p:nvPr>
        </p:nvGraphicFramePr>
        <p:xfrm>
          <a:off x="0" y="1120140"/>
          <a:ext cx="12191999" cy="5242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806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78CA7-FBDC-4C73-9090-D2CA48618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7EBBE-05F1-4999-A333-F72969C03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4E93A-9C50-4D0E-A6BD-64D7F654AF00}"/>
              </a:ext>
            </a:extLst>
          </p:cNvPr>
          <p:cNvSpPr txBox="1"/>
          <p:nvPr/>
        </p:nvSpPr>
        <p:spPr>
          <a:xfrm>
            <a:off x="0" y="42283"/>
            <a:ext cx="121920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กรณีผู้ให้บริการได้รับความเสียหาย จำแนกตามผลการพิจารณา</a:t>
            </a:r>
          </a:p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ปีงบประมาณ 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2561-256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 </a:t>
            </a:r>
            <a:endParaRPr lang="en-US" sz="4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A6128FB-F3B9-4776-99A2-FD9011039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828956"/>
              </p:ext>
            </p:extLst>
          </p:nvPr>
        </p:nvGraphicFramePr>
        <p:xfrm>
          <a:off x="21523" y="1481754"/>
          <a:ext cx="12170477" cy="5374172"/>
        </p:xfrm>
        <a:graphic>
          <a:graphicData uri="http://schemas.openxmlformats.org/drawingml/2006/table">
            <a:tbl>
              <a:tblPr/>
              <a:tblGrid>
                <a:gridCol w="3585357">
                  <a:extLst>
                    <a:ext uri="{9D8B030D-6E8A-4147-A177-3AD203B41FA5}">
                      <a16:colId xmlns:a16="http://schemas.microsoft.com/office/drawing/2014/main" val="1142346059"/>
                    </a:ext>
                  </a:extLst>
                </a:gridCol>
                <a:gridCol w="2565668">
                  <a:extLst>
                    <a:ext uri="{9D8B030D-6E8A-4147-A177-3AD203B41FA5}">
                      <a16:colId xmlns:a16="http://schemas.microsoft.com/office/drawing/2014/main" val="997244066"/>
                    </a:ext>
                  </a:extLst>
                </a:gridCol>
                <a:gridCol w="2006484">
                  <a:extLst>
                    <a:ext uri="{9D8B030D-6E8A-4147-A177-3AD203B41FA5}">
                      <a16:colId xmlns:a16="http://schemas.microsoft.com/office/drawing/2014/main" val="558360849"/>
                    </a:ext>
                  </a:extLst>
                </a:gridCol>
                <a:gridCol w="2006484">
                  <a:extLst>
                    <a:ext uri="{9D8B030D-6E8A-4147-A177-3AD203B41FA5}">
                      <a16:colId xmlns:a16="http://schemas.microsoft.com/office/drawing/2014/main" val="2476966779"/>
                    </a:ext>
                  </a:extLst>
                </a:gridCol>
                <a:gridCol w="2006484">
                  <a:extLst>
                    <a:ext uri="{9D8B030D-6E8A-4147-A177-3AD203B41FA5}">
                      <a16:colId xmlns:a16="http://schemas.microsoft.com/office/drawing/2014/main" val="422419899"/>
                    </a:ext>
                  </a:extLst>
                </a:gridCol>
              </a:tblGrid>
              <a:tr h="2015317">
                <a:tc>
                  <a:txBody>
                    <a:bodyPr/>
                    <a:lstStyle/>
                    <a:p>
                      <a:pPr algn="ctr" fontAlgn="b"/>
                      <a:r>
                        <a:rPr lang="th-TH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ปีงบประมาณ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ข้อ 6(1)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ข้อ 6(3)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ยกคำร้อง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275967"/>
                  </a:ext>
                </a:extLst>
              </a:tr>
              <a:tr h="6717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924310"/>
                  </a:ext>
                </a:extLst>
              </a:tr>
              <a:tr h="6717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429998"/>
                  </a:ext>
                </a:extLst>
              </a:tr>
              <a:tr h="6717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2563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987182"/>
                  </a:ext>
                </a:extLst>
              </a:tr>
              <a:tr h="6717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2564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736170"/>
                  </a:ext>
                </a:extLst>
              </a:tr>
              <a:tr h="671771">
                <a:tc>
                  <a:txBody>
                    <a:bodyPr/>
                    <a:lstStyle/>
                    <a:p>
                      <a:pPr algn="ctr" fontAlgn="b"/>
                      <a:r>
                        <a:rPr lang="th-TH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564870"/>
                  </a:ext>
                </a:extLst>
              </a:tr>
            </a:tbl>
          </a:graphicData>
        </a:graphic>
      </p:graphicFrame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8282F75-7AFF-4390-A29B-5EDC848CD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16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574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78CA7-FBDC-4C73-9090-D2CA4861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13" y="1241797"/>
            <a:ext cx="10058400" cy="35661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7EBBE-05F1-4999-A333-F72969C03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4E93A-9C50-4D0E-A6BD-64D7F654AF00}"/>
              </a:ext>
            </a:extLst>
          </p:cNvPr>
          <p:cNvSpPr txBox="1"/>
          <p:nvPr/>
        </p:nvSpPr>
        <p:spPr>
          <a:xfrm>
            <a:off x="22860" y="44215"/>
            <a:ext cx="12097657" cy="1200329"/>
          </a:xfrm>
          <a:prstGeom prst="rect">
            <a:avLst/>
          </a:prstGeom>
          <a:solidFill>
            <a:srgbClr val="EFDFED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ข้อมูลกรณีผู้ให้บริการได้รับความเสียหาย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จำแนกรายจังหวัด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ปีงบประมาณ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256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-2564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8FB95B4-4FC8-4E51-9FEB-62985184485F}"/>
              </a:ext>
            </a:extLst>
          </p:cNvPr>
          <p:cNvSpPr txBox="1">
            <a:spLocks/>
          </p:cNvSpPr>
          <p:nvPr/>
        </p:nvSpPr>
        <p:spPr>
          <a:xfrm>
            <a:off x="11449050" y="6362700"/>
            <a:ext cx="742950" cy="49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236DF-7C70-4355-B818-10B2F357A488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FE13F98-C0BC-4BAA-BC4C-BB8BD77EE7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0220032"/>
              </p:ext>
            </p:extLst>
          </p:nvPr>
        </p:nvGraphicFramePr>
        <p:xfrm>
          <a:off x="71484" y="768350"/>
          <a:ext cx="12026174" cy="6045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2905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78CA7-FBDC-4C73-9090-D2CA4861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13" y="1241797"/>
            <a:ext cx="10058400" cy="35661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7EBBE-05F1-4999-A333-F72969C03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CC02DA-DFEE-4331-A8ED-1FFD64C96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43D69-9403-497C-9A7F-87611C140F2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4E93A-9C50-4D0E-A6BD-64D7F654AF00}"/>
              </a:ext>
            </a:extLst>
          </p:cNvPr>
          <p:cNvSpPr txBox="1"/>
          <p:nvPr/>
        </p:nvSpPr>
        <p:spPr>
          <a:xfrm>
            <a:off x="0" y="60257"/>
            <a:ext cx="12192000" cy="1077218"/>
          </a:xfrm>
          <a:prstGeom prst="rect">
            <a:avLst/>
          </a:prstGeom>
          <a:solidFill>
            <a:srgbClr val="EFDFED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ข้อมูลกรณีผู้ให้บริการได้รับความเสียหาย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จำแนกตามประเภทความเสียหาย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ปีงบประมาณ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256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-2564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8FB95B4-4FC8-4E51-9FEB-62985184485F}"/>
              </a:ext>
            </a:extLst>
          </p:cNvPr>
          <p:cNvSpPr txBox="1">
            <a:spLocks/>
          </p:cNvSpPr>
          <p:nvPr/>
        </p:nvSpPr>
        <p:spPr>
          <a:xfrm>
            <a:off x="11449050" y="6362700"/>
            <a:ext cx="742950" cy="49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236DF-7C70-4355-B818-10B2F357A488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D0EDBD5-BA98-409B-A201-3581EDFE3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829846"/>
              </p:ext>
            </p:extLst>
          </p:nvPr>
        </p:nvGraphicFramePr>
        <p:xfrm>
          <a:off x="282437" y="1186649"/>
          <a:ext cx="11627125" cy="5555946"/>
        </p:xfrm>
        <a:graphic>
          <a:graphicData uri="http://schemas.openxmlformats.org/drawingml/2006/table">
            <a:tbl>
              <a:tblPr/>
              <a:tblGrid>
                <a:gridCol w="5175278">
                  <a:extLst>
                    <a:ext uri="{9D8B030D-6E8A-4147-A177-3AD203B41FA5}">
                      <a16:colId xmlns:a16="http://schemas.microsoft.com/office/drawing/2014/main" val="2100868853"/>
                    </a:ext>
                  </a:extLst>
                </a:gridCol>
                <a:gridCol w="1449077">
                  <a:extLst>
                    <a:ext uri="{9D8B030D-6E8A-4147-A177-3AD203B41FA5}">
                      <a16:colId xmlns:a16="http://schemas.microsoft.com/office/drawing/2014/main" val="2747487239"/>
                    </a:ext>
                  </a:extLst>
                </a:gridCol>
                <a:gridCol w="1380074">
                  <a:extLst>
                    <a:ext uri="{9D8B030D-6E8A-4147-A177-3AD203B41FA5}">
                      <a16:colId xmlns:a16="http://schemas.microsoft.com/office/drawing/2014/main" val="766306863"/>
                    </a:ext>
                  </a:extLst>
                </a:gridCol>
                <a:gridCol w="1173064">
                  <a:extLst>
                    <a:ext uri="{9D8B030D-6E8A-4147-A177-3AD203B41FA5}">
                      <a16:colId xmlns:a16="http://schemas.microsoft.com/office/drawing/2014/main" val="3784230204"/>
                    </a:ext>
                  </a:extLst>
                </a:gridCol>
                <a:gridCol w="1276568">
                  <a:extLst>
                    <a:ext uri="{9D8B030D-6E8A-4147-A177-3AD203B41FA5}">
                      <a16:colId xmlns:a16="http://schemas.microsoft.com/office/drawing/2014/main" val="3606778875"/>
                    </a:ext>
                  </a:extLst>
                </a:gridCol>
                <a:gridCol w="1173064">
                  <a:extLst>
                    <a:ext uri="{9D8B030D-6E8A-4147-A177-3AD203B41FA5}">
                      <a16:colId xmlns:a16="http://schemas.microsoft.com/office/drawing/2014/main" val="2287713031"/>
                    </a:ext>
                  </a:extLst>
                </a:gridCol>
              </a:tblGrid>
              <a:tr h="4459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ความเสียหาย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ปีงบประมาณ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588346"/>
                  </a:ext>
                </a:extLst>
              </a:tr>
              <a:tr h="4459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840565"/>
                  </a:ext>
                </a:extLst>
              </a:tr>
              <a:tr h="44596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ติดเชื้อวัณโรค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819976"/>
                  </a:ext>
                </a:extLst>
              </a:tr>
              <a:tr h="44596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ติดเชื้อโควิด-19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0701794"/>
                  </a:ext>
                </a:extLst>
              </a:tr>
              <a:tr h="44596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บาดเจ็บจากการกระทำของผู้ป่วย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2864727"/>
                  </a:ext>
                </a:extLst>
              </a:tr>
              <a:tr h="44596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เข็มตำหรือสัมผัสสารคัดหลั่ง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234414"/>
                  </a:ext>
                </a:extLst>
              </a:tr>
              <a:tr h="44596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อุบัติเหตุจราจร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5672046"/>
                  </a:ext>
                </a:extLst>
              </a:tr>
              <a:tr h="65036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บาดเจ็บหรือเจ็บป่วยจากการให้บริการ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262720"/>
                  </a:ext>
                </a:extLst>
              </a:tr>
              <a:tr h="44596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บาดเจ็บจากการปฏิบัติงาน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113381"/>
                  </a:ext>
                </a:extLst>
              </a:tr>
              <a:tr h="44596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ติดเชื้อสุกอีใส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730784"/>
                  </a:ext>
                </a:extLst>
              </a:tr>
              <a:tr h="44596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บาดเจ็บหลังจากให้บริการ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3868615"/>
                  </a:ext>
                </a:extLst>
              </a:tr>
              <a:tr h="445962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191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19034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D9445-A5A6-4245-8CB2-C98B8216E32D}"/>
              </a:ext>
            </a:extLst>
          </p:cNvPr>
          <p:cNvSpPr/>
          <p:nvPr/>
        </p:nvSpPr>
        <p:spPr>
          <a:xfrm>
            <a:off x="160021" y="2080591"/>
            <a:ext cx="11909562" cy="1348409"/>
          </a:xfrm>
          <a:prstGeom prst="roundRect">
            <a:avLst/>
          </a:prstGeom>
          <a:noFill/>
          <a:ln w="57150">
            <a:solidFill>
              <a:srgbClr val="FF66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546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" y="142874"/>
            <a:ext cx="12044363" cy="1000125"/>
          </a:xfrm>
        </p:spPr>
        <p:txBody>
          <a:bodyPr>
            <a:noAutofit/>
          </a:bodyPr>
          <a:lstStyle/>
          <a:p>
            <a:pPr lvl="0" algn="ctr">
              <a:defRPr/>
            </a:pP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endParaRPr lang="th-TH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7EE0F-8799-42E6-8928-0D742C999CD9}"/>
              </a:ext>
            </a:extLst>
          </p:cNvPr>
          <p:cNvSpPr txBox="1"/>
          <p:nvPr/>
        </p:nvSpPr>
        <p:spPr>
          <a:xfrm>
            <a:off x="29050" y="15075"/>
            <a:ext cx="1216295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ข้อมูลกรณีผู้ให้บริการที่ได้รับความเสียหายฯ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จำแนกตามตำแหน่ง  ปีงบประมาณ 25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1-256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55B8FE-9725-46D5-BCAD-B2E6516ADA3E}"/>
              </a:ext>
            </a:extLst>
          </p:cNvPr>
          <p:cNvSpPr/>
          <p:nvPr/>
        </p:nvSpPr>
        <p:spPr>
          <a:xfrm>
            <a:off x="4647724" y="1421032"/>
            <a:ext cx="7253288" cy="13414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9EF1364-F7D8-4134-9045-767290DAE3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5044083"/>
              </p:ext>
            </p:extLst>
          </p:nvPr>
        </p:nvGraphicFramePr>
        <p:xfrm>
          <a:off x="4690587" y="719403"/>
          <a:ext cx="7167563" cy="5981186"/>
        </p:xfrm>
        <a:graphic>
          <a:graphicData uri="http://schemas.openxmlformats.org/drawingml/2006/table">
            <a:tbl>
              <a:tblPr/>
              <a:tblGrid>
                <a:gridCol w="1993811">
                  <a:extLst>
                    <a:ext uri="{9D8B030D-6E8A-4147-A177-3AD203B41FA5}">
                      <a16:colId xmlns:a16="http://schemas.microsoft.com/office/drawing/2014/main" val="2238018495"/>
                    </a:ext>
                  </a:extLst>
                </a:gridCol>
                <a:gridCol w="1177384">
                  <a:extLst>
                    <a:ext uri="{9D8B030D-6E8A-4147-A177-3AD203B41FA5}">
                      <a16:colId xmlns:a16="http://schemas.microsoft.com/office/drawing/2014/main" val="2042251617"/>
                    </a:ext>
                  </a:extLst>
                </a:gridCol>
                <a:gridCol w="1141644">
                  <a:extLst>
                    <a:ext uri="{9D8B030D-6E8A-4147-A177-3AD203B41FA5}">
                      <a16:colId xmlns:a16="http://schemas.microsoft.com/office/drawing/2014/main" val="1508501462"/>
                    </a:ext>
                  </a:extLst>
                </a:gridCol>
                <a:gridCol w="959471">
                  <a:extLst>
                    <a:ext uri="{9D8B030D-6E8A-4147-A177-3AD203B41FA5}">
                      <a16:colId xmlns:a16="http://schemas.microsoft.com/office/drawing/2014/main" val="1908363070"/>
                    </a:ext>
                  </a:extLst>
                </a:gridCol>
                <a:gridCol w="959471">
                  <a:extLst>
                    <a:ext uri="{9D8B030D-6E8A-4147-A177-3AD203B41FA5}">
                      <a16:colId xmlns:a16="http://schemas.microsoft.com/office/drawing/2014/main" val="2834097407"/>
                    </a:ext>
                  </a:extLst>
                </a:gridCol>
                <a:gridCol w="935782">
                  <a:extLst>
                    <a:ext uri="{9D8B030D-6E8A-4147-A177-3AD203B41FA5}">
                      <a16:colId xmlns:a16="http://schemas.microsoft.com/office/drawing/2014/main" val="3597547094"/>
                    </a:ext>
                  </a:extLst>
                </a:gridCol>
              </a:tblGrid>
              <a:tr h="3369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อาชีพ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ปีงบประมาณ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070661"/>
                  </a:ext>
                </a:extLst>
              </a:tr>
              <a:tr h="336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991953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พยาบาล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29084"/>
                  </a:ext>
                </a:extLst>
              </a:tr>
              <a:tr h="31658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ผู้ช่วยเหลือคนไข้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0340777"/>
                  </a:ext>
                </a:extLst>
              </a:tr>
              <a:tr h="3174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แพทย์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591962"/>
                  </a:ext>
                </a:extLst>
              </a:tr>
              <a:tr h="32827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พนักงานขับรถยนต์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2776014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ผู้ช่วยพยาบาล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862947"/>
                  </a:ext>
                </a:extLst>
              </a:tr>
              <a:tr h="32245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พนักงานและคนงาน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486618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อื่น ๆ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025134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เจ้าพนักงาน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235160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พนักงานบริการ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8921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พนักงานเปล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176965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นักวิชาการ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4791784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เภสัชกร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5504878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ทันตแพทย์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987393"/>
                  </a:ext>
                </a:extLst>
              </a:tr>
              <a:tr h="31658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นักกายภาพบำบัด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726539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อสม.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967589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191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110423"/>
                  </a:ext>
                </a:extLst>
              </a:tr>
            </a:tbl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A87974-B2E5-425F-AB3A-4A236427E5E6}"/>
              </a:ext>
            </a:extLst>
          </p:cNvPr>
          <p:cNvSpPr txBox="1">
            <a:spLocks/>
          </p:cNvSpPr>
          <p:nvPr/>
        </p:nvSpPr>
        <p:spPr>
          <a:xfrm>
            <a:off x="11729813" y="6362942"/>
            <a:ext cx="494048" cy="45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236DF-7C70-4355-B818-10B2F357A488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A23E329-7916-4253-BAFC-6A115E5B0B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3303125"/>
              </p:ext>
            </p:extLst>
          </p:nvPr>
        </p:nvGraphicFramePr>
        <p:xfrm>
          <a:off x="-219075" y="719403"/>
          <a:ext cx="4791075" cy="5981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180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7" y="62016"/>
            <a:ext cx="12079705" cy="1157186"/>
          </a:xfrm>
          <a:solidFill>
            <a:srgbClr val="FFCCFF"/>
          </a:solidFill>
        </p:spPr>
        <p:txBody>
          <a:bodyPr anchor="ctr">
            <a:normAutofit/>
          </a:bodyPr>
          <a:lstStyle/>
          <a:p>
            <a:pPr algn="ctr"/>
            <a:r>
              <a:rPr lang="th-TH" sz="7200" b="1">
                <a:latin typeface="TH Sarabun New" panose="020B0500040200020003" pitchFamily="34" charset="-34"/>
                <a:cs typeface="TH Sarabun New" panose="020B0500040200020003" pitchFamily="34" charset="-34"/>
              </a:rPr>
              <a:t>กรอบการนำเสนอ</a:t>
            </a:r>
            <a:endParaRPr lang="th-TH" sz="7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3776251"/>
              </p:ext>
            </p:extLst>
          </p:nvPr>
        </p:nvGraphicFramePr>
        <p:xfrm>
          <a:off x="48127" y="1485899"/>
          <a:ext cx="9601200" cy="5115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à¸à¸¥à¸à¸²à¸£à¸à¹à¸à¸«à¸²à¸£à¸¹à¸à¸ à¸²à¸à¸ªà¸³à¸«à¸£à¸±à¸ à¸£à¸¹à¸à¸à¸²à¸£à¸à¸³à¹à¸ªà¸à¸­à¸à¸²à¸£à¹à¸à¸¹à¸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5330" y="1469570"/>
            <a:ext cx="2416670" cy="511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838B364-4FFE-4CED-9D92-3ED2E5044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913" y="6349556"/>
            <a:ext cx="811019" cy="50357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7D2E8AC3-F428-4F27-BD95-675C496A1DEA}" type="slidenum">
              <a:rPr lang="th-TH" sz="3200" b="1" smtClean="0">
                <a:solidFill>
                  <a:schemeClr val="tx1"/>
                </a:solidFill>
              </a:rPr>
              <a:pPr algn="ctr"/>
              <a:t>2</a:t>
            </a:fld>
            <a:endParaRPr lang="th-TH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9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white">
          <a:xfrm>
            <a:off x="0" y="302698"/>
            <a:ext cx="12191999" cy="111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จำนวนกรณีผู้ให้บริการ</a:t>
            </a:r>
            <a:r>
              <a:rPr lang="th-TH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ที่ได้รับความเสียหาย จำแนกรายหน่วยบริการ</a:t>
            </a:r>
            <a:br>
              <a:rPr lang="th-TH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  <a:t>5 </a:t>
            </a:r>
            <a:r>
              <a:rPr lang="th-TH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อันดับแรก  ปีงบประมาณ 25</a:t>
            </a:r>
            <a:r>
              <a:rPr lang="en-US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  <a:t>61</a:t>
            </a:r>
            <a:r>
              <a:rPr lang="th-TH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  <a:t>-256</a:t>
            </a:r>
            <a:r>
              <a:rPr lang="en-US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  <a:t>4</a:t>
            </a:r>
            <a:endParaRPr lang="en-US" sz="3600" b="1" kern="0" dirty="0">
              <a:solidFill>
                <a:schemeClr val="tx2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336317F-B3CA-470A-AEF9-0FF2402C43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8162770"/>
              </p:ext>
            </p:extLst>
          </p:nvPr>
        </p:nvGraphicFramePr>
        <p:xfrm>
          <a:off x="220434" y="2036184"/>
          <a:ext cx="11751131" cy="32540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19667">
                  <a:extLst>
                    <a:ext uri="{9D8B030D-6E8A-4147-A177-3AD203B41FA5}">
                      <a16:colId xmlns:a16="http://schemas.microsoft.com/office/drawing/2014/main" val="1297596966"/>
                    </a:ext>
                  </a:extLst>
                </a:gridCol>
                <a:gridCol w="1205244">
                  <a:extLst>
                    <a:ext uri="{9D8B030D-6E8A-4147-A177-3AD203B41FA5}">
                      <a16:colId xmlns:a16="http://schemas.microsoft.com/office/drawing/2014/main" val="2194799068"/>
                    </a:ext>
                  </a:extLst>
                </a:gridCol>
                <a:gridCol w="1205244">
                  <a:extLst>
                    <a:ext uri="{9D8B030D-6E8A-4147-A177-3AD203B41FA5}">
                      <a16:colId xmlns:a16="http://schemas.microsoft.com/office/drawing/2014/main" val="1494971000"/>
                    </a:ext>
                  </a:extLst>
                </a:gridCol>
                <a:gridCol w="1205244">
                  <a:extLst>
                    <a:ext uri="{9D8B030D-6E8A-4147-A177-3AD203B41FA5}">
                      <a16:colId xmlns:a16="http://schemas.microsoft.com/office/drawing/2014/main" val="949625741"/>
                    </a:ext>
                  </a:extLst>
                </a:gridCol>
                <a:gridCol w="1205244">
                  <a:extLst>
                    <a:ext uri="{9D8B030D-6E8A-4147-A177-3AD203B41FA5}">
                      <a16:colId xmlns:a16="http://schemas.microsoft.com/office/drawing/2014/main" val="1510971213"/>
                    </a:ext>
                  </a:extLst>
                </a:gridCol>
                <a:gridCol w="1205244">
                  <a:extLst>
                    <a:ext uri="{9D8B030D-6E8A-4147-A177-3AD203B41FA5}">
                      <a16:colId xmlns:a16="http://schemas.microsoft.com/office/drawing/2014/main" val="3408395408"/>
                    </a:ext>
                  </a:extLst>
                </a:gridCol>
                <a:gridCol w="1205244">
                  <a:extLst>
                    <a:ext uri="{9D8B030D-6E8A-4147-A177-3AD203B41FA5}">
                      <a16:colId xmlns:a16="http://schemas.microsoft.com/office/drawing/2014/main" val="1085838795"/>
                    </a:ext>
                  </a:extLst>
                </a:gridCol>
              </a:tblGrid>
              <a:tr h="542339"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หน่วยบริการ</a:t>
                      </a:r>
                      <a:endParaRPr lang="th-TH" sz="32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ปี 2561</a:t>
                      </a:r>
                      <a:endParaRPr lang="th-TH" sz="32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ปี 2562</a:t>
                      </a:r>
                      <a:endParaRPr lang="th-TH" sz="32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ปี 2563</a:t>
                      </a:r>
                      <a:endParaRPr lang="th-TH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ปี 2564</a:t>
                      </a:r>
                      <a:endParaRPr lang="th-TH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  <a:endParaRPr lang="th-TH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ลำดับ</a:t>
                      </a:r>
                      <a:endParaRPr lang="th-TH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699843"/>
                  </a:ext>
                </a:extLst>
              </a:tr>
              <a:tr h="542339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โรงพยาบาลนครปฐม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881593"/>
                  </a:ext>
                </a:extLst>
              </a:tr>
              <a:tr h="542339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โรงพยาบาลพระจอมเกล้า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619687"/>
                  </a:ext>
                </a:extLst>
              </a:tr>
              <a:tr h="542339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โรงพยาบาลไทรโยค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127840"/>
                  </a:ext>
                </a:extLst>
              </a:tr>
              <a:tr h="542339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โรงพยาบาลบ้านโป่ง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4852813"/>
                  </a:ext>
                </a:extLst>
              </a:tr>
              <a:tr h="542339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โรงพยาบาลเจ้าพระยายมราช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457517"/>
                  </a:ext>
                </a:extLst>
              </a:tr>
            </a:tbl>
          </a:graphicData>
        </a:graphic>
      </p:graphicFrame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28B958-ABC4-4A48-8604-5923786EC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5466" y="6468532"/>
            <a:ext cx="626533" cy="39043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20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098" name="Picture 2" descr="รูปวาดของหมอ ภาพเวกเตอร์สต็อก รูปวาดของหมอ ภาพประกอบที่ปลอดค่าลิขสิทธิ์ |  Depositphotos®">
            <a:extLst>
              <a:ext uri="{FF2B5EF4-FFF2-40B4-BE49-F238E27FC236}">
                <a16:creationId xmlns:a16="http://schemas.microsoft.com/office/drawing/2014/main" id="{5375BB6E-6D31-4A2D-B04A-9B5D7FEB5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992" y="0"/>
            <a:ext cx="53244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29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476943A-F0AE-43D6-87DF-B22A67A240E3}"/>
              </a:ext>
            </a:extLst>
          </p:cNvPr>
          <p:cNvSpPr txBox="1">
            <a:spLocks/>
          </p:cNvSpPr>
          <p:nvPr/>
        </p:nvSpPr>
        <p:spPr bwMode="white">
          <a:xfrm>
            <a:off x="0" y="5872"/>
            <a:ext cx="12192000" cy="908528"/>
          </a:xfrm>
          <a:prstGeom prst="rect">
            <a:avLst/>
          </a:prstGeom>
          <a:solidFill>
            <a:srgbClr val="E1FCFD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การจ่ายเงินช่วยเหลือเบื้องต้นกรณีผู้ให้บริการ</a:t>
            </a:r>
            <a:r>
              <a:rPr kumimoji="0" lang="th-TH" sz="3600" b="1" i="0" u="none" strike="noStrike" kern="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ที่ได้รับความเสียหาย ปีงบประมาณ 256</a:t>
            </a:r>
            <a:r>
              <a:rPr kumimoji="0" lang="en-US" sz="3600" b="1" i="0" u="none" strike="noStrike" kern="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4</a:t>
            </a:r>
            <a:endParaRPr kumimoji="0" lang="th-TH" sz="3600" b="1" i="0" u="none" strike="noStrike" kern="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2570AB7-A209-4FBE-A076-DCC3D63A8347}"/>
              </a:ext>
            </a:extLst>
          </p:cNvPr>
          <p:cNvSpPr txBox="1">
            <a:spLocks/>
          </p:cNvSpPr>
          <p:nvPr/>
        </p:nvSpPr>
        <p:spPr>
          <a:xfrm>
            <a:off x="11598926" y="6361736"/>
            <a:ext cx="742950" cy="49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236DF-7C70-4355-B818-10B2F357A488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4CEEE8DD-215F-4705-B31E-3F52A2D197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1506446"/>
              </p:ext>
            </p:extLst>
          </p:nvPr>
        </p:nvGraphicFramePr>
        <p:xfrm>
          <a:off x="0" y="1001490"/>
          <a:ext cx="12191996" cy="5239633"/>
        </p:xfrm>
        <a:graphic>
          <a:graphicData uri="http://schemas.openxmlformats.org/drawingml/2006/table">
            <a:tbl>
              <a:tblPr/>
              <a:tblGrid>
                <a:gridCol w="1175657">
                  <a:extLst>
                    <a:ext uri="{9D8B030D-6E8A-4147-A177-3AD203B41FA5}">
                      <a16:colId xmlns:a16="http://schemas.microsoft.com/office/drawing/2014/main" val="650718286"/>
                    </a:ext>
                  </a:extLst>
                </a:gridCol>
                <a:gridCol w="493486">
                  <a:extLst>
                    <a:ext uri="{9D8B030D-6E8A-4147-A177-3AD203B41FA5}">
                      <a16:colId xmlns:a16="http://schemas.microsoft.com/office/drawing/2014/main" val="2403279811"/>
                    </a:ext>
                  </a:extLst>
                </a:gridCol>
                <a:gridCol w="720330">
                  <a:extLst>
                    <a:ext uri="{9D8B030D-6E8A-4147-A177-3AD203B41FA5}">
                      <a16:colId xmlns:a16="http://schemas.microsoft.com/office/drawing/2014/main" val="2810884894"/>
                    </a:ext>
                  </a:extLst>
                </a:gridCol>
                <a:gridCol w="469928">
                  <a:extLst>
                    <a:ext uri="{9D8B030D-6E8A-4147-A177-3AD203B41FA5}">
                      <a16:colId xmlns:a16="http://schemas.microsoft.com/office/drawing/2014/main" val="2126189033"/>
                    </a:ext>
                  </a:extLst>
                </a:gridCol>
                <a:gridCol w="798768">
                  <a:extLst>
                    <a:ext uri="{9D8B030D-6E8A-4147-A177-3AD203B41FA5}">
                      <a16:colId xmlns:a16="http://schemas.microsoft.com/office/drawing/2014/main" val="2845545854"/>
                    </a:ext>
                  </a:extLst>
                </a:gridCol>
                <a:gridCol w="473970">
                  <a:extLst>
                    <a:ext uri="{9D8B030D-6E8A-4147-A177-3AD203B41FA5}">
                      <a16:colId xmlns:a16="http://schemas.microsoft.com/office/drawing/2014/main" val="4088799733"/>
                    </a:ext>
                  </a:extLst>
                </a:gridCol>
                <a:gridCol w="774812">
                  <a:extLst>
                    <a:ext uri="{9D8B030D-6E8A-4147-A177-3AD203B41FA5}">
                      <a16:colId xmlns:a16="http://schemas.microsoft.com/office/drawing/2014/main" val="112465226"/>
                    </a:ext>
                  </a:extLst>
                </a:gridCol>
                <a:gridCol w="466289">
                  <a:extLst>
                    <a:ext uri="{9D8B030D-6E8A-4147-A177-3AD203B41FA5}">
                      <a16:colId xmlns:a16="http://schemas.microsoft.com/office/drawing/2014/main" val="3062336409"/>
                    </a:ext>
                  </a:extLst>
                </a:gridCol>
                <a:gridCol w="817667">
                  <a:extLst>
                    <a:ext uri="{9D8B030D-6E8A-4147-A177-3AD203B41FA5}">
                      <a16:colId xmlns:a16="http://schemas.microsoft.com/office/drawing/2014/main" val="884229010"/>
                    </a:ext>
                  </a:extLst>
                </a:gridCol>
                <a:gridCol w="456945">
                  <a:extLst>
                    <a:ext uri="{9D8B030D-6E8A-4147-A177-3AD203B41FA5}">
                      <a16:colId xmlns:a16="http://schemas.microsoft.com/office/drawing/2014/main" val="3243233983"/>
                    </a:ext>
                  </a:extLst>
                </a:gridCol>
                <a:gridCol w="580300">
                  <a:extLst>
                    <a:ext uri="{9D8B030D-6E8A-4147-A177-3AD203B41FA5}">
                      <a16:colId xmlns:a16="http://schemas.microsoft.com/office/drawing/2014/main" val="3415025373"/>
                    </a:ext>
                  </a:extLst>
                </a:gridCol>
                <a:gridCol w="437476">
                  <a:extLst>
                    <a:ext uri="{9D8B030D-6E8A-4147-A177-3AD203B41FA5}">
                      <a16:colId xmlns:a16="http://schemas.microsoft.com/office/drawing/2014/main" val="3727081570"/>
                    </a:ext>
                  </a:extLst>
                </a:gridCol>
                <a:gridCol w="723125">
                  <a:extLst>
                    <a:ext uri="{9D8B030D-6E8A-4147-A177-3AD203B41FA5}">
                      <a16:colId xmlns:a16="http://schemas.microsoft.com/office/drawing/2014/main" val="2700757550"/>
                    </a:ext>
                  </a:extLst>
                </a:gridCol>
                <a:gridCol w="580300">
                  <a:extLst>
                    <a:ext uri="{9D8B030D-6E8A-4147-A177-3AD203B41FA5}">
                      <a16:colId xmlns:a16="http://schemas.microsoft.com/office/drawing/2014/main" val="10722375"/>
                    </a:ext>
                  </a:extLst>
                </a:gridCol>
                <a:gridCol w="580300">
                  <a:extLst>
                    <a:ext uri="{9D8B030D-6E8A-4147-A177-3AD203B41FA5}">
                      <a16:colId xmlns:a16="http://schemas.microsoft.com/office/drawing/2014/main" val="3770993882"/>
                    </a:ext>
                  </a:extLst>
                </a:gridCol>
                <a:gridCol w="538076">
                  <a:extLst>
                    <a:ext uri="{9D8B030D-6E8A-4147-A177-3AD203B41FA5}">
                      <a16:colId xmlns:a16="http://schemas.microsoft.com/office/drawing/2014/main" val="2564390698"/>
                    </a:ext>
                  </a:extLst>
                </a:gridCol>
                <a:gridCol w="660782">
                  <a:extLst>
                    <a:ext uri="{9D8B030D-6E8A-4147-A177-3AD203B41FA5}">
                      <a16:colId xmlns:a16="http://schemas.microsoft.com/office/drawing/2014/main" val="1393260651"/>
                    </a:ext>
                  </a:extLst>
                </a:gridCol>
                <a:gridCol w="653214">
                  <a:extLst>
                    <a:ext uri="{9D8B030D-6E8A-4147-A177-3AD203B41FA5}">
                      <a16:colId xmlns:a16="http://schemas.microsoft.com/office/drawing/2014/main" val="578372786"/>
                    </a:ext>
                  </a:extLst>
                </a:gridCol>
                <a:gridCol w="790571">
                  <a:extLst>
                    <a:ext uri="{9D8B030D-6E8A-4147-A177-3AD203B41FA5}">
                      <a16:colId xmlns:a16="http://schemas.microsoft.com/office/drawing/2014/main" val="2473881932"/>
                    </a:ext>
                  </a:extLst>
                </a:gridCol>
              </a:tblGrid>
              <a:tr h="60622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จังหวัด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เจ็บป่วยจาก</a:t>
                      </a:r>
                      <a:b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การให้บริการ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ติดเชื้อโควิด-19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ติดเชื้อวัณโรค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ติดเชื้ออีสุกอีใส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ถูกเข็มตำ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ถูก</a:t>
                      </a:r>
                      <a:b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ผู้ป่วยกระทำ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สัมผัสสารคัดหลั่ง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อุบัติเหตุจราจร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รวม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908572"/>
                  </a:ext>
                </a:extLst>
              </a:tr>
              <a:tr h="606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</a:t>
                      </a:r>
                      <a:b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</a:t>
                      </a:r>
                      <a:b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</a:t>
                      </a:r>
                      <a:b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ราย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จำนวนเงิน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736982"/>
                  </a:ext>
                </a:extLst>
              </a:tr>
              <a:tr h="45539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เพชรบุรี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40,000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122,000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162,000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61499"/>
                  </a:ext>
                </a:extLst>
              </a:tr>
              <a:tr h="469168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กาญจนบุรี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18,000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209,000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25,000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252,000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294653"/>
                  </a:ext>
                </a:extLst>
              </a:tr>
              <a:tr h="469168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นครปฐม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14,000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37,000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21,000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87,000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326356"/>
                  </a:ext>
                </a:extLst>
              </a:tr>
              <a:tr h="469168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ประจวบคีรีขันธ์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5,000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10,000 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21,000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974629"/>
                  </a:ext>
                </a:extLst>
              </a:tr>
              <a:tr h="469168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ราชบุรี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345,000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28,000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373,000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719135"/>
                  </a:ext>
                </a:extLst>
              </a:tr>
              <a:tr h="469168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สมุทรสาคร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ยกคำร้อ</a:t>
                      </a:r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</a:t>
                      </a: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75,000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75,000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953498"/>
                  </a:ext>
                </a:extLst>
              </a:tr>
              <a:tr h="469168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สุพรรณบุรี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31,000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240,000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271,000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421025"/>
                  </a:ext>
                </a:extLst>
              </a:tr>
              <a:tr h="46916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รวม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18,000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608,000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295,000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21,000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17,000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14,000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268,000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1,241,000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348395"/>
                  </a:ext>
                </a:extLst>
              </a:tr>
            </a:tbl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A19414-CB5D-4383-A677-EF2934E2983E}"/>
              </a:ext>
            </a:extLst>
          </p:cNvPr>
          <p:cNvSpPr/>
          <p:nvPr/>
        </p:nvSpPr>
        <p:spPr>
          <a:xfrm>
            <a:off x="2336801" y="1076769"/>
            <a:ext cx="1335314" cy="5156350"/>
          </a:xfrm>
          <a:prstGeom prst="roundRect">
            <a:avLst/>
          </a:prstGeom>
          <a:noFill/>
          <a:ln w="38100">
            <a:solidFill>
              <a:srgbClr val="FF33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507319-C395-4C58-98C5-3B545735183A}"/>
              </a:ext>
            </a:extLst>
          </p:cNvPr>
          <p:cNvSpPr txBox="1"/>
          <p:nvPr/>
        </p:nvSpPr>
        <p:spPr>
          <a:xfrm>
            <a:off x="609599" y="6254974"/>
            <a:ext cx="11360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การจ่ายเงินกรณี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Covid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19 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Min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(ต่ำสุด)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= 5,000 /Max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(สูงสุด)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= 23,000 / Mean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(ค่าเฉลี่ย)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= 13,217 / Mode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(ฐานนิยม)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=15,000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53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white">
          <a:xfrm>
            <a:off x="-67734" y="0"/>
            <a:ext cx="12327467" cy="1286682"/>
          </a:xfrm>
          <a:prstGeom prst="rect">
            <a:avLst/>
          </a:prstGeom>
          <a:solidFill>
            <a:srgbClr val="E1FCFD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ผลการพิจารณาคำร้องกรณีผู้ให้บริการ</a:t>
            </a:r>
            <a:r>
              <a:rPr lang="th-TH" sz="36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ที่ได้รับความเสียหาย </a:t>
            </a:r>
            <a:br>
              <a:rPr lang="th-TH" sz="36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ปีงบประมาณ 2565 (ตุลาคม 2564 - มกราคม 2565) </a:t>
            </a:r>
            <a:r>
              <a:rPr lang="th-TH" sz="3600" b="1" kern="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ติดเชื้อโควิด-19</a:t>
            </a:r>
            <a:endParaRPr lang="en-US" sz="3600" b="1" kern="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28B958-ABC4-4A48-8604-5923786EC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22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F6AC9B7-A168-468C-AEB4-E2D79E9195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347384"/>
              </p:ext>
            </p:extLst>
          </p:nvPr>
        </p:nvGraphicFramePr>
        <p:xfrm>
          <a:off x="689317" y="1286682"/>
          <a:ext cx="11027019" cy="4629740"/>
        </p:xfrm>
        <a:graphic>
          <a:graphicData uri="http://schemas.openxmlformats.org/drawingml/2006/table">
            <a:tbl>
              <a:tblPr/>
              <a:tblGrid>
                <a:gridCol w="1606365">
                  <a:extLst>
                    <a:ext uri="{9D8B030D-6E8A-4147-A177-3AD203B41FA5}">
                      <a16:colId xmlns:a16="http://schemas.microsoft.com/office/drawing/2014/main" val="995132360"/>
                    </a:ext>
                  </a:extLst>
                </a:gridCol>
                <a:gridCol w="1405568">
                  <a:extLst>
                    <a:ext uri="{9D8B030D-6E8A-4147-A177-3AD203B41FA5}">
                      <a16:colId xmlns:a16="http://schemas.microsoft.com/office/drawing/2014/main" val="1905015804"/>
                    </a:ext>
                  </a:extLst>
                </a:gridCol>
                <a:gridCol w="1405568">
                  <a:extLst>
                    <a:ext uri="{9D8B030D-6E8A-4147-A177-3AD203B41FA5}">
                      <a16:colId xmlns:a16="http://schemas.microsoft.com/office/drawing/2014/main" val="373258729"/>
                    </a:ext>
                  </a:extLst>
                </a:gridCol>
                <a:gridCol w="1405568">
                  <a:extLst>
                    <a:ext uri="{9D8B030D-6E8A-4147-A177-3AD203B41FA5}">
                      <a16:colId xmlns:a16="http://schemas.microsoft.com/office/drawing/2014/main" val="760585748"/>
                    </a:ext>
                  </a:extLst>
                </a:gridCol>
                <a:gridCol w="1405568">
                  <a:extLst>
                    <a:ext uri="{9D8B030D-6E8A-4147-A177-3AD203B41FA5}">
                      <a16:colId xmlns:a16="http://schemas.microsoft.com/office/drawing/2014/main" val="837987614"/>
                    </a:ext>
                  </a:extLst>
                </a:gridCol>
                <a:gridCol w="1405568">
                  <a:extLst>
                    <a:ext uri="{9D8B030D-6E8A-4147-A177-3AD203B41FA5}">
                      <a16:colId xmlns:a16="http://schemas.microsoft.com/office/drawing/2014/main" val="2513598021"/>
                    </a:ext>
                  </a:extLst>
                </a:gridCol>
                <a:gridCol w="1321903">
                  <a:extLst>
                    <a:ext uri="{9D8B030D-6E8A-4147-A177-3AD203B41FA5}">
                      <a16:colId xmlns:a16="http://schemas.microsoft.com/office/drawing/2014/main" val="1912979086"/>
                    </a:ext>
                  </a:extLst>
                </a:gridCol>
                <a:gridCol w="1070911">
                  <a:extLst>
                    <a:ext uri="{9D8B030D-6E8A-4147-A177-3AD203B41FA5}">
                      <a16:colId xmlns:a16="http://schemas.microsoft.com/office/drawing/2014/main" val="3614897063"/>
                    </a:ext>
                  </a:extLst>
                </a:gridCol>
              </a:tblGrid>
              <a:tr h="4629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จังหวัด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วงเงินการจ่ายเงิน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ยกคำร้อง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61445"/>
                  </a:ext>
                </a:extLst>
              </a:tr>
              <a:tr h="4629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10,000 บาท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15,000 บาท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16,000 บาท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17,000 บาท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50,000 บาท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800642"/>
                  </a:ext>
                </a:extLst>
              </a:tr>
              <a:tr h="46297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455003"/>
                  </a:ext>
                </a:extLst>
              </a:tr>
              <a:tr h="46297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132788"/>
                  </a:ext>
                </a:extLst>
              </a:tr>
              <a:tr h="46297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2381731"/>
                  </a:ext>
                </a:extLst>
              </a:tr>
              <a:tr h="46297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796338"/>
                  </a:ext>
                </a:extLst>
              </a:tr>
              <a:tr h="46297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7749012"/>
                  </a:ext>
                </a:extLst>
              </a:tr>
              <a:tr h="46297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2368218"/>
                  </a:ext>
                </a:extLst>
              </a:tr>
              <a:tr h="46297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344994"/>
                  </a:ext>
                </a:extLst>
              </a:tr>
              <a:tr h="46297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895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402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white">
          <a:xfrm>
            <a:off x="-67734" y="0"/>
            <a:ext cx="12327467" cy="1286682"/>
          </a:xfrm>
          <a:prstGeom prst="rect">
            <a:avLst/>
          </a:prstGeom>
          <a:solidFill>
            <a:srgbClr val="E1FCFD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ผลการพิจารณาคำร้องกรณีผู้ให้บริการ</a:t>
            </a:r>
            <a:r>
              <a:rPr lang="th-TH" sz="36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ที่ได้รับความเสียหาย </a:t>
            </a:r>
            <a:br>
              <a:rPr lang="th-TH" sz="36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ปีงบประมาณ 2565 (ตุลาคม 2564 - มกราคม 2565)</a:t>
            </a:r>
            <a:r>
              <a:rPr lang="th-TH" sz="3600" b="1" kern="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ติดเชื้อโควิด-19</a:t>
            </a:r>
            <a:endParaRPr lang="en-US" sz="3600" b="1" kern="0" dirty="0">
              <a:solidFill>
                <a:schemeClr val="tx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28B958-ABC4-4A48-8604-5923786EC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23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CBCE3C6-3914-4836-A1A5-D50C029220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7331272"/>
              </p:ext>
            </p:extLst>
          </p:nvPr>
        </p:nvGraphicFramePr>
        <p:xfrm>
          <a:off x="3877443" y="1537115"/>
          <a:ext cx="7337695" cy="5023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6438">
                  <a:extLst>
                    <a:ext uri="{9D8B030D-6E8A-4147-A177-3AD203B41FA5}">
                      <a16:colId xmlns:a16="http://schemas.microsoft.com/office/drawing/2014/main" val="2946667033"/>
                    </a:ext>
                  </a:extLst>
                </a:gridCol>
                <a:gridCol w="2496758">
                  <a:extLst>
                    <a:ext uri="{9D8B030D-6E8A-4147-A177-3AD203B41FA5}">
                      <a16:colId xmlns:a16="http://schemas.microsoft.com/office/drawing/2014/main" val="3790929636"/>
                    </a:ext>
                  </a:extLst>
                </a:gridCol>
                <a:gridCol w="2524499">
                  <a:extLst>
                    <a:ext uri="{9D8B030D-6E8A-4147-A177-3AD203B41FA5}">
                      <a16:colId xmlns:a16="http://schemas.microsoft.com/office/drawing/2014/main" val="336078873"/>
                    </a:ext>
                  </a:extLst>
                </a:gridCol>
              </a:tblGrid>
              <a:tr h="524550"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จังหวัด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จำนวน (ราย)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จำนวนเงิน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843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สมุทรสาคร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100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          1,129,000 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509263"/>
                  </a:ext>
                </a:extLst>
              </a:tr>
              <a:tr h="388077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นครปฐม</a:t>
                      </a:r>
                      <a:endParaRPr lang="th-TH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26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      360,000 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3663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ราชบุรี</a:t>
                      </a:r>
                      <a:endParaRPr lang="th-TH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            276,000 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919329"/>
                  </a:ext>
                </a:extLst>
              </a:tr>
              <a:tr h="499656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กาญจนบุรี</a:t>
                      </a:r>
                      <a:endParaRPr lang="th-TH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        225,000 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872227"/>
                  </a:ext>
                </a:extLst>
              </a:tr>
              <a:tr h="542382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สุพรรณบุรี</a:t>
                      </a:r>
                      <a:endParaRPr lang="th-TH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            45,000 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853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ประจวบคีรีขันธ์</a:t>
                      </a:r>
                      <a:endParaRPr lang="th-TH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             30,000 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4544616"/>
                  </a:ext>
                </a:extLst>
              </a:tr>
              <a:tr h="508927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เพชรบุรี</a:t>
                      </a:r>
                      <a:endParaRPr lang="th-TH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             25,000 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350758"/>
                  </a:ext>
                </a:extLst>
              </a:tr>
              <a:tr h="409305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171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    2,090,000 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724917"/>
                  </a:ext>
                </a:extLst>
              </a:tr>
            </a:tbl>
          </a:graphicData>
        </a:graphic>
      </p:graphicFrame>
      <p:pic>
        <p:nvPicPr>
          <p:cNvPr id="3074" name="Picture 2" descr="รูปการ์ตูนพยาบาล, คลิปอาร์ต, พยาบาล, คนภาพประกอบภาพ PNG และ PSD  สำหรับดาวน์โหลดฟรี">
            <a:extLst>
              <a:ext uri="{FF2B5EF4-FFF2-40B4-BE49-F238E27FC236}">
                <a16:creationId xmlns:a16="http://schemas.microsoft.com/office/drawing/2014/main" id="{0A3A671B-74B3-44F9-9593-A6958472A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9" t="11098" r="27862"/>
          <a:stretch/>
        </p:blipFill>
        <p:spPr bwMode="auto">
          <a:xfrm>
            <a:off x="0" y="1081914"/>
            <a:ext cx="3643531" cy="577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6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white">
          <a:xfrm>
            <a:off x="-67734" y="0"/>
            <a:ext cx="12327467" cy="1286682"/>
          </a:xfrm>
          <a:prstGeom prst="rect">
            <a:avLst/>
          </a:prstGeom>
          <a:solidFill>
            <a:srgbClr val="E1FCFD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การยื่นคำร้องกรณีผู้ให้บริการ</a:t>
            </a:r>
            <a:r>
              <a:rPr lang="th-TH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ที่ได้รับความเสียหาย </a:t>
            </a:r>
            <a:br>
              <a:rPr lang="th-TH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  <a:t>5 อันดับแรก ปีงบประมาณ 2565 (ตุลาคม 2564- มกราคม 2565)</a:t>
            </a:r>
            <a:r>
              <a:rPr lang="th-TH" sz="3600" b="1" kern="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ติดเชื้อโควิด-19</a:t>
            </a:r>
            <a:endParaRPr lang="en-US" sz="3600" b="1" kern="0" dirty="0">
              <a:solidFill>
                <a:schemeClr val="tx2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28B958-ABC4-4A48-8604-5923786EC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24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481DD72-D200-4F56-BA6F-9E127A8A61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4821648"/>
              </p:ext>
            </p:extLst>
          </p:nvPr>
        </p:nvGraphicFramePr>
        <p:xfrm>
          <a:off x="2709716" y="2116615"/>
          <a:ext cx="4176037" cy="38520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3114">
                  <a:extLst>
                    <a:ext uri="{9D8B030D-6E8A-4147-A177-3AD203B41FA5}">
                      <a16:colId xmlns:a16="http://schemas.microsoft.com/office/drawing/2014/main" val="1782748589"/>
                    </a:ext>
                  </a:extLst>
                </a:gridCol>
                <a:gridCol w="1562923">
                  <a:extLst>
                    <a:ext uri="{9D8B030D-6E8A-4147-A177-3AD203B41FA5}">
                      <a16:colId xmlns:a16="http://schemas.microsoft.com/office/drawing/2014/main" val="1154274880"/>
                    </a:ext>
                  </a:extLst>
                </a:gridCol>
              </a:tblGrid>
              <a:tr h="632406"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หน่วยบริการ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จำนวน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484845"/>
                  </a:ext>
                </a:extLst>
              </a:tr>
              <a:tr h="643938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รพ.สมุทรสาคร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2864305"/>
                  </a:ext>
                </a:extLst>
              </a:tr>
              <a:tr h="643938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รพ.ห้วยพลู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5504451"/>
                  </a:ext>
                </a:extLst>
              </a:tr>
              <a:tr h="643938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รพ.ราชบุรี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1984"/>
                  </a:ext>
                </a:extLst>
              </a:tr>
              <a:tr h="643938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รพ.บ้านแพ้ว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748356"/>
                  </a:ext>
                </a:extLst>
              </a:tr>
              <a:tr h="643938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รพ.ไทรโยค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5893000"/>
                  </a:ext>
                </a:extLst>
              </a:tr>
            </a:tbl>
          </a:graphicData>
        </a:graphic>
      </p:graphicFrame>
      <p:pic>
        <p:nvPicPr>
          <p:cNvPr id="1026" name="Picture 2" descr="การ์ตูนหมอรูป png, เวกเตอร์, PSD, และไอคอนสำหรับการดาวน์โหลดฟรี | pngtree">
            <a:extLst>
              <a:ext uri="{FF2B5EF4-FFF2-40B4-BE49-F238E27FC236}">
                <a16:creationId xmlns:a16="http://schemas.microsoft.com/office/drawing/2014/main" id="{2D079542-6CC1-4A06-A64C-CC47FCDB5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5184" r="13189" b="6809"/>
          <a:stretch/>
        </p:blipFill>
        <p:spPr bwMode="auto">
          <a:xfrm>
            <a:off x="1517" y="1286682"/>
            <a:ext cx="2638948" cy="557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5206C6-AB02-4032-A7DB-1CB9C31B2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075046"/>
              </p:ext>
            </p:extLst>
          </p:nvPr>
        </p:nvGraphicFramePr>
        <p:xfrm>
          <a:off x="7024255" y="2116614"/>
          <a:ext cx="5017944" cy="38520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86976">
                  <a:extLst>
                    <a:ext uri="{9D8B030D-6E8A-4147-A177-3AD203B41FA5}">
                      <a16:colId xmlns:a16="http://schemas.microsoft.com/office/drawing/2014/main" val="661197952"/>
                    </a:ext>
                  </a:extLst>
                </a:gridCol>
                <a:gridCol w="2030968">
                  <a:extLst>
                    <a:ext uri="{9D8B030D-6E8A-4147-A177-3AD203B41FA5}">
                      <a16:colId xmlns:a16="http://schemas.microsoft.com/office/drawing/2014/main" val="3740833846"/>
                    </a:ext>
                  </a:extLst>
                </a:gridCol>
              </a:tblGrid>
              <a:tr h="664546"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ตำแหน่ง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จำนวน (ราย)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679926"/>
                  </a:ext>
                </a:extLst>
              </a:tr>
              <a:tr h="637510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พยาบาลวิชาชีพ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57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604915"/>
                  </a:ext>
                </a:extLst>
              </a:tr>
              <a:tr h="637510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ผู้ช่วยเหลือคนไข้</a:t>
                      </a:r>
                      <a:endParaRPr lang="th-TH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4868213"/>
                  </a:ext>
                </a:extLst>
              </a:tr>
              <a:tr h="637510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นายแพทย์</a:t>
                      </a:r>
                      <a:endParaRPr lang="th-TH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15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8716932"/>
                  </a:ext>
                </a:extLst>
              </a:tr>
              <a:tr h="637510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นักวิชาการสาธารณสุข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11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757105"/>
                  </a:ext>
                </a:extLst>
              </a:tr>
              <a:tr h="637510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พนักงานเปล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11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8704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396E52A-694A-4124-9C83-60167E79A6DB}"/>
              </a:ext>
            </a:extLst>
          </p:cNvPr>
          <p:cNvSpPr txBox="1"/>
          <p:nvPr/>
        </p:nvSpPr>
        <p:spPr>
          <a:xfrm>
            <a:off x="2916923" y="1441503"/>
            <a:ext cx="317907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จำแนกรายหน่วยบริการ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7C7BA5-90BF-4E54-AD9E-E6C2EC5E9AAF}"/>
              </a:ext>
            </a:extLst>
          </p:cNvPr>
          <p:cNvSpPr txBox="1"/>
          <p:nvPr/>
        </p:nvSpPr>
        <p:spPr>
          <a:xfrm>
            <a:off x="7828192" y="1441503"/>
            <a:ext cx="362085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จำแนกตามตำแหน่ง</a:t>
            </a:r>
            <a:endParaRPr lang="en-US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1333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F27D-C8D4-4F54-8198-C3E4C9DF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288497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th-TH" sz="6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บทสรุป </a:t>
            </a:r>
            <a:r>
              <a:rPr lang="en-US" sz="6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6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กรณีผู้ให้บริการได้รับความเสียหาย </a:t>
            </a:r>
            <a:endParaRPr lang="en-US" sz="6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71832C6-2CCB-4E3B-A42A-73EC5A3B5A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7734232"/>
              </p:ext>
            </p:extLst>
          </p:nvPr>
        </p:nvGraphicFramePr>
        <p:xfrm>
          <a:off x="-1388535" y="1309597"/>
          <a:ext cx="14969067" cy="5350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1A953C-5D2D-471F-A41D-52F994A3B8BB}"/>
              </a:ext>
            </a:extLst>
          </p:cNvPr>
          <p:cNvSpPr txBox="1">
            <a:spLocks/>
          </p:cNvSpPr>
          <p:nvPr/>
        </p:nvSpPr>
        <p:spPr>
          <a:xfrm>
            <a:off x="11457622" y="6287104"/>
            <a:ext cx="734378" cy="570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25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258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F27D-C8D4-4F54-8198-C3E4C9DF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83" y="490589"/>
            <a:ext cx="6572604" cy="1049235"/>
          </a:xfrm>
        </p:spPr>
        <p:txBody>
          <a:bodyPr>
            <a:normAutofit/>
          </a:bodyPr>
          <a:lstStyle/>
          <a:p>
            <a:pPr algn="ctr"/>
            <a:r>
              <a:rPr lang="th-TH" sz="6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ข้อเสนอ</a:t>
            </a:r>
            <a:endParaRPr lang="en-US" sz="6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D9CCA-FB81-44F4-930E-46E42DBD6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813" y="1930400"/>
            <a:ext cx="7019253" cy="435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5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จึงเรียนมาเพื่อโปรดทราบ</a:t>
            </a:r>
          </a:p>
          <a:p>
            <a:pPr marL="0" indent="0">
              <a:buNone/>
            </a:pPr>
            <a:endParaRPr lang="th-TH" sz="5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r>
              <a:rPr lang="th-TH" sz="5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 ใช้ข้อมูลในการประกอบการเยี่ยมติดตามหรือพัฒนาระบบต่อไป</a:t>
            </a:r>
            <a:endParaRPr lang="en-US" sz="5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1A953C-5D2D-471F-A41D-52F994A3B8BB}"/>
              </a:ext>
            </a:extLst>
          </p:cNvPr>
          <p:cNvSpPr txBox="1">
            <a:spLocks/>
          </p:cNvSpPr>
          <p:nvPr/>
        </p:nvSpPr>
        <p:spPr>
          <a:xfrm>
            <a:off x="11457622" y="6287104"/>
            <a:ext cx="734378" cy="570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26</a:t>
            </a:fld>
            <a:endParaRPr lang="th-TH" dirty="0"/>
          </a:p>
        </p:txBody>
      </p:sp>
      <p:pic>
        <p:nvPicPr>
          <p:cNvPr id="7170" name="Picture 2" descr="เด็กอนุบาล Microsoft PowerPoint นำเสนอผู้ปกครอง, ภาพประกอบเด็ก, แขน, ศิลปะ  png | PNGEgg">
            <a:extLst>
              <a:ext uri="{FF2B5EF4-FFF2-40B4-BE49-F238E27FC236}">
                <a16:creationId xmlns:a16="http://schemas.microsoft.com/office/drawing/2014/main" id="{254C058D-03B9-458B-8B30-2553C383C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t="-1502" r="22520" b="1502"/>
          <a:stretch/>
        </p:blipFill>
        <p:spPr bwMode="auto">
          <a:xfrm>
            <a:off x="7395956" y="100013"/>
            <a:ext cx="4212230" cy="618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24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id="{856F0283-88F7-4156-A9F2-05A8C088C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7" name="Rectangle 72">
            <a:extLst>
              <a:ext uri="{FF2B5EF4-FFF2-40B4-BE49-F238E27FC236}">
                <a16:creationId xmlns:a16="http://schemas.microsoft.com/office/drawing/2014/main" id="{0532B2B2-6094-43C4-9F8C-62F8CCB6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2617" y="963699"/>
            <a:ext cx="4960388" cy="2380031"/>
          </a:xfrm>
        </p:spPr>
        <p:txBody>
          <a:bodyPr>
            <a:normAutofit/>
          </a:bodyPr>
          <a:lstStyle/>
          <a:p>
            <a:r>
              <a:rPr lang="th-TH" sz="5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3.1 สถานการณ์เรื่องร้องเรียน ม.57  59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67059AD-6209-40DC-A746-1390D850F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96038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875FB44-3446-426C-AA71-B6228AFFD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99254" y="482171"/>
            <a:ext cx="4652668" cy="5149101"/>
            <a:chOff x="6885125" y="583365"/>
            <a:chExt cx="4652668" cy="518192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E9FCCDC-43BA-4086-8A5E-83A77A40A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85125" y="583365"/>
              <a:ext cx="4652668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D4D4223-F2FD-44C5-B8B3-C58FB4185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25358" y="915807"/>
              <a:ext cx="400124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 descr="à¸à¸¥à¸à¸²à¸£à¸à¹à¸à¸«à¸²à¸£à¸¹à¸à¸ à¸²à¸à¸ªà¸³à¸«à¸£à¸±à¸ à¸£à¸¹à¸à¸à¸²à¸£à¹à¸à¸¹à¸à¹à¸£à¸·à¹à¸­à¸à¸£à¹à¸­à¸à¹à¸£à¸µà¸¢à¸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9" r="-1" b="-1"/>
          <a:stretch/>
        </p:blipFill>
        <p:spPr bwMode="auto">
          <a:xfrm>
            <a:off x="7555450" y="1116345"/>
            <a:ext cx="3360025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C5A25AE9-BB09-4E49-9702-B01FB2FE2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7B655F3-9B93-4D27-982D-1145D7144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Badge 3">
            <a:extLst>
              <a:ext uri="{FF2B5EF4-FFF2-40B4-BE49-F238E27FC236}">
                <a16:creationId xmlns:a16="http://schemas.microsoft.com/office/drawing/2014/main" id="{7813BDBE-A5D5-4DE8-85E2-153EBBB13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11877" y="-324998"/>
            <a:ext cx="2506615" cy="2506615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3824DA5D-32F4-4472-A8BD-B20A6962448F}"/>
              </a:ext>
            </a:extLst>
          </p:cNvPr>
          <p:cNvSpPr txBox="1">
            <a:spLocks/>
          </p:cNvSpPr>
          <p:nvPr/>
        </p:nvSpPr>
        <p:spPr>
          <a:xfrm>
            <a:off x="11457622" y="6287104"/>
            <a:ext cx="734378" cy="570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27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1142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09538B-A40A-48B7-B474-34424B513FFF}"/>
              </a:ext>
            </a:extLst>
          </p:cNvPr>
          <p:cNvSpPr txBox="1"/>
          <p:nvPr/>
        </p:nvSpPr>
        <p:spPr>
          <a:xfrm>
            <a:off x="1041400" y="2409468"/>
            <a:ext cx="991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มาตรา 57 : หน่วยบริการใดไม่ปฏิบัติตาม</a:t>
            </a:r>
            <a:r>
              <a:rPr lang="th-TH" sz="3200" b="1" dirty="0">
                <a:solidFill>
                  <a:srgbClr val="FF33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มาตรฐานการให้บริการสาธารณสุข</a:t>
            </a:r>
            <a:r>
              <a:rPr lang="th-TH" sz="32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ที่กําหนด</a:t>
            </a:r>
            <a:endParaRPr lang="en-US" sz="32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B4E46-1A73-4E69-9D9E-A7D74946D8D7}"/>
              </a:ext>
            </a:extLst>
          </p:cNvPr>
          <p:cNvSpPr txBox="1"/>
          <p:nvPr/>
        </p:nvSpPr>
        <p:spPr>
          <a:xfrm>
            <a:off x="1936750" y="226193"/>
            <a:ext cx="8318500" cy="1446550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ความหมายเรื่องร้องเรียน มาตรา 57 , 59 </a:t>
            </a:r>
          </a:p>
          <a:p>
            <a:pPr algn="ctr"/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 พรบ.หลักประกันสุขภาพแห่งชาติ พ.ศ. 2545</a:t>
            </a:r>
            <a:endParaRPr lang="en-US" sz="4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6985F4-C9D7-4DB3-BFE3-7FE7F8FD0F65}"/>
              </a:ext>
            </a:extLst>
          </p:cNvPr>
          <p:cNvSpPr txBox="1"/>
          <p:nvPr/>
        </p:nvSpPr>
        <p:spPr>
          <a:xfrm>
            <a:off x="1041400" y="3105835"/>
            <a:ext cx="975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มาตรา 59 : กรณีที่ผู้รับบริการผู้ใด เกิดความเสียหายให้ผู้นั้นมีสิทธิร้องเรียนต่อสํานักงาน</a:t>
            </a:r>
            <a:endParaRPr lang="en-US" sz="32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89271D7-926B-4D7F-B84E-B8A08C653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258210"/>
              </p:ext>
            </p:extLst>
          </p:nvPr>
        </p:nvGraphicFramePr>
        <p:xfrm>
          <a:off x="2609850" y="3802202"/>
          <a:ext cx="4318000" cy="208280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318000">
                  <a:extLst>
                    <a:ext uri="{9D8B030D-6E8A-4147-A177-3AD203B41FA5}">
                      <a16:colId xmlns:a16="http://schemas.microsoft.com/office/drawing/2014/main" val="205183469"/>
                    </a:ext>
                  </a:extLst>
                </a:gridCol>
              </a:tblGrid>
              <a:tr h="694267">
                <a:tc>
                  <a:txBody>
                    <a:bodyPr/>
                    <a:lstStyle/>
                    <a:p>
                      <a:pPr marL="0" indent="0" algn="l" fontAlgn="b">
                        <a:buFontTx/>
                        <a:buNone/>
                      </a:pPr>
                      <a:r>
                        <a:rPr lang="th-TH" sz="3200" b="1" u="none" strike="noStrike" dirty="0">
                          <a:solidFill>
                            <a:srgbClr val="0070C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ถูกเรียกเก็บเงิน </a:t>
                      </a:r>
                      <a:endParaRPr lang="th-TH" sz="3200" b="1" i="1" u="none" strike="noStrike" dirty="0">
                        <a:solidFill>
                          <a:srgbClr val="0070C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4274640"/>
                  </a:ext>
                </a:extLst>
              </a:tr>
              <a:tr h="694267">
                <a:tc>
                  <a:txBody>
                    <a:bodyPr/>
                    <a:lstStyle/>
                    <a:p>
                      <a:pPr marL="0" indent="0" algn="l" fontAlgn="b">
                        <a:buFontTx/>
                        <a:buNone/>
                      </a:pPr>
                      <a:r>
                        <a:rPr lang="th-TH" sz="3200" b="1" u="none" strike="noStrike" dirty="0">
                          <a:solidFill>
                            <a:srgbClr val="0070C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ไม่ได้รับบริการตามสิทธิที่กำหนด</a:t>
                      </a:r>
                      <a:endParaRPr lang="th-TH" sz="3200" b="1" i="1" u="none" strike="noStrike" dirty="0">
                        <a:solidFill>
                          <a:srgbClr val="0070C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0029843"/>
                  </a:ext>
                </a:extLst>
              </a:tr>
              <a:tr h="694267">
                <a:tc>
                  <a:txBody>
                    <a:bodyPr/>
                    <a:lstStyle/>
                    <a:p>
                      <a:pPr marL="0" indent="0" algn="l" fontAlgn="b">
                        <a:buFontTx/>
                        <a:buNone/>
                      </a:pPr>
                      <a:r>
                        <a:rPr lang="th-TH" sz="3200" b="1" u="none" strike="noStrike" dirty="0">
                          <a:solidFill>
                            <a:srgbClr val="0070C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ไม่ได้รับความสะดวกตามสมควร</a:t>
                      </a:r>
                      <a:endParaRPr lang="th-TH" sz="3200" b="1" i="1" u="none" strike="noStrike" dirty="0">
                        <a:solidFill>
                          <a:srgbClr val="0070C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4247980"/>
                  </a:ext>
                </a:extLst>
              </a:tr>
            </a:tbl>
          </a:graphicData>
        </a:graphic>
      </p:graphicFrame>
      <p:sp>
        <p:nvSpPr>
          <p:cNvPr id="14" name="Arrow: Right 13">
            <a:extLst>
              <a:ext uri="{FF2B5EF4-FFF2-40B4-BE49-F238E27FC236}">
                <a16:creationId xmlns:a16="http://schemas.microsoft.com/office/drawing/2014/main" id="{38B1A3A9-2CC2-4781-AB21-9BC4DC081105}"/>
              </a:ext>
            </a:extLst>
          </p:cNvPr>
          <p:cNvSpPr/>
          <p:nvPr/>
        </p:nvSpPr>
        <p:spPr>
          <a:xfrm>
            <a:off x="2019300" y="4179892"/>
            <a:ext cx="330200" cy="195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6AB75C5-EDFD-4197-9B27-09C2676413CB}"/>
              </a:ext>
            </a:extLst>
          </p:cNvPr>
          <p:cNvSpPr/>
          <p:nvPr/>
        </p:nvSpPr>
        <p:spPr>
          <a:xfrm>
            <a:off x="2032000" y="4846642"/>
            <a:ext cx="330200" cy="195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432E384-C48A-4918-8A29-7413FDA5EBC9}"/>
              </a:ext>
            </a:extLst>
          </p:cNvPr>
          <p:cNvSpPr/>
          <p:nvPr/>
        </p:nvSpPr>
        <p:spPr>
          <a:xfrm>
            <a:off x="2019300" y="5513392"/>
            <a:ext cx="330200" cy="195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C5A6F56E-B833-46D8-9FA6-4E7C41480B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50" y="3981450"/>
            <a:ext cx="2578100" cy="2578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3B81869-7CF5-4740-B5FC-1E151B781FB1}"/>
              </a:ext>
            </a:extLst>
          </p:cNvPr>
          <p:cNvSpPr txBox="1">
            <a:spLocks/>
          </p:cNvSpPr>
          <p:nvPr/>
        </p:nvSpPr>
        <p:spPr>
          <a:xfrm>
            <a:off x="11457622" y="6287104"/>
            <a:ext cx="734378" cy="570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28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901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0" y="25595"/>
            <a:ext cx="12192000" cy="954107"/>
          </a:xfrm>
          <a:prstGeom prst="rect">
            <a:avLst/>
          </a:prstGeom>
          <a:solidFill>
            <a:srgbClr val="F9D5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800" b="1" dirty="0">
                <a:latin typeface="TH Fah kwang" panose="02000506000000020004" pitchFamily="2" charset="-34"/>
                <a:cs typeface="TH Fah kwang" panose="02000506000000020004" pitchFamily="2" charset="-34"/>
              </a:rPr>
              <a:t>การแก้ไขปัญหาเรื่องร้องเรียน ตามมาตรา 57   59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800" b="1" dirty="0">
                <a:latin typeface="TH Fah kwang" panose="02000506000000020004" pitchFamily="2" charset="-34"/>
                <a:cs typeface="TH Fah kwang" panose="02000506000000020004" pitchFamily="2" charset="-34"/>
              </a:rPr>
              <a:t>เปรียบเทียบ ปีงบปร</a:t>
            </a:r>
            <a:r>
              <a:rPr lang="th-TH" altLang="th-TH" sz="2800" b="1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ะมาณ 2551-25</a:t>
            </a:r>
            <a:r>
              <a:rPr lang="en-US" altLang="th-TH" sz="2800" b="1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64</a:t>
            </a:r>
            <a:endParaRPr lang="en-US" altLang="th-TH" sz="2800" b="1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4024165" y="1571625"/>
            <a:ext cx="1311576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800">
                <a:latin typeface="Tahoma" panose="020B0604030504040204" pitchFamily="34" charset="0"/>
              </a:rPr>
              <a:t>จำนวนเรื่อง</a:t>
            </a:r>
            <a:endParaRPr lang="en-US" altLang="th-TH" sz="2800">
              <a:latin typeface="Tahoma" panose="020B060403050404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C34DE-DE4B-4145-AB43-AA525C0BDB46}"/>
              </a:ext>
            </a:extLst>
          </p:cNvPr>
          <p:cNvSpPr txBox="1">
            <a:spLocks/>
          </p:cNvSpPr>
          <p:nvPr/>
        </p:nvSpPr>
        <p:spPr>
          <a:xfrm>
            <a:off x="11449050" y="6362700"/>
            <a:ext cx="742950" cy="49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5236DF-7C70-4355-B818-10B2F357A488}" type="slidenum">
              <a:rPr lang="en-US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29</a:t>
            </a:fld>
            <a:endPara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5516669"/>
              </p:ext>
            </p:extLst>
          </p:nvPr>
        </p:nvGraphicFramePr>
        <p:xfrm>
          <a:off x="0" y="1128713"/>
          <a:ext cx="12057681" cy="4962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62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เรื่องเกิดใน รพ.! จนท.เข็นเตียงแหกโค้งทำคนไข้ตกเจ็บ - เตียงหัก ...">
            <a:extLst>
              <a:ext uri="{FF2B5EF4-FFF2-40B4-BE49-F238E27FC236}">
                <a16:creationId xmlns:a16="http://schemas.microsoft.com/office/drawing/2014/main" id="{3A5B704F-75E1-431F-8205-24F887AA3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0256" y="1149559"/>
            <a:ext cx="6917947" cy="38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8589F06-3F88-4C7E-BB10-A31DA073ADC1}"/>
              </a:ext>
            </a:extLst>
          </p:cNvPr>
          <p:cNvSpPr txBox="1">
            <a:spLocks/>
          </p:cNvSpPr>
          <p:nvPr/>
        </p:nvSpPr>
        <p:spPr>
          <a:xfrm>
            <a:off x="11449050" y="6362700"/>
            <a:ext cx="742950" cy="49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3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066F336-1AF5-4B98-AFB6-13185C8D8F9A}"/>
              </a:ext>
            </a:extLst>
          </p:cNvPr>
          <p:cNvSpPr txBox="1">
            <a:spLocks/>
          </p:cNvSpPr>
          <p:nvPr/>
        </p:nvSpPr>
        <p:spPr>
          <a:xfrm>
            <a:off x="98725" y="2261858"/>
            <a:ext cx="3781942" cy="2216499"/>
          </a:xfrm>
          <a:prstGeom prst="rect">
            <a:avLst/>
          </a:prstGeom>
          <a:solidFill>
            <a:srgbClr val="E2F8FC"/>
          </a:solidFill>
        </p:spPr>
        <p:txBody>
          <a:bodyPr vert="horz" lIns="91440" tIns="45720" rIns="91440" bIns="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การพิจารณาคำร้องกรณีผู้รับบริการได้รับความเสียหาย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(มาตรา 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41)</a:t>
            </a:r>
            <a:endParaRPr lang="th-TH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" name="Picture 4" descr="à¸£à¸¹à¸à¸ à¸²à¸à¸à¸µà¹à¹à¸à¸µà¹à¸¢à¸§à¸à¹à¸­à¸">
            <a:extLst>
              <a:ext uri="{FF2B5EF4-FFF2-40B4-BE49-F238E27FC236}">
                <a16:creationId xmlns:a16="http://schemas.microsoft.com/office/drawing/2014/main" id="{7070F1B4-17D8-4059-B25C-C103530AD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63" y="4763095"/>
            <a:ext cx="2337968" cy="196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Badge 1 with solid fill">
            <a:extLst>
              <a:ext uri="{FF2B5EF4-FFF2-40B4-BE49-F238E27FC236}">
                <a16:creationId xmlns:a16="http://schemas.microsoft.com/office/drawing/2014/main" id="{EE9117EF-3AFE-4FF8-AE80-D952E76C5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463" y="122527"/>
            <a:ext cx="1985678" cy="198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7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14288" y="26988"/>
            <a:ext cx="12192000" cy="1077218"/>
          </a:xfrm>
          <a:prstGeom prst="rect">
            <a:avLst/>
          </a:prstGeom>
          <a:solidFill>
            <a:srgbClr val="F9D5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การแก้ไขปัญหาเรื่องร้องเรียน ตามมาตรา 57   59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จำแนกรายจังหวัด ปีงบปร</a:t>
            </a:r>
            <a:r>
              <a:rPr lang="th-TH" alt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ะมาณ 25</a:t>
            </a:r>
            <a:r>
              <a:rPr lang="en-US" alt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lang="th-TH" alt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r>
              <a:rPr lang="en-US" alt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alt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en-US" alt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alt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25</a:t>
            </a:r>
            <a:r>
              <a:rPr lang="en-US" alt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lang="th-TH" alt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endParaRPr lang="en-US" alt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Slide Number Placeholder 11"/>
          <p:cNvSpPr txBox="1">
            <a:spLocks/>
          </p:cNvSpPr>
          <p:nvPr/>
        </p:nvSpPr>
        <p:spPr>
          <a:xfrm>
            <a:off x="9448800" y="7213601"/>
            <a:ext cx="762000" cy="365125"/>
          </a:xfrm>
          <a:prstGeom prst="rect">
            <a:avLst/>
          </a:prstGeom>
        </p:spPr>
        <p:txBody>
          <a:bodyPr lIns="0" tIns="0" rIns="0" bIns="0" anchor="b"/>
          <a:lstStyle/>
          <a:p>
            <a:pPr algn="r" eaLnBrk="1" hangingPunct="1">
              <a:defRPr/>
            </a:pPr>
            <a:endParaRPr lang="th-TH" sz="32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latin typeface="TH Fah kwang" pitchFamily="2" charset="-34"/>
              <a:cs typeface="TH Fah kwang" pitchFamily="2" charset="-34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4D72200-3A71-4133-B8A3-1525961AB578}"/>
              </a:ext>
            </a:extLst>
          </p:cNvPr>
          <p:cNvSpPr txBox="1">
            <a:spLocks/>
          </p:cNvSpPr>
          <p:nvPr/>
        </p:nvSpPr>
        <p:spPr>
          <a:xfrm>
            <a:off x="11449050" y="6362700"/>
            <a:ext cx="742950" cy="49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5236DF-7C70-4355-B818-10B2F357A488}" type="slidenum">
              <a:rPr lang="en-US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30</a:t>
            </a:fld>
            <a:endPara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620FF37-8746-48AE-93B7-A15A83FCE7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944553"/>
              </p:ext>
            </p:extLst>
          </p:nvPr>
        </p:nvGraphicFramePr>
        <p:xfrm>
          <a:off x="-248940" y="1066265"/>
          <a:ext cx="11871702" cy="5544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4">
            <a:extLst>
              <a:ext uri="{FF2B5EF4-FFF2-40B4-BE49-F238E27FC236}">
                <a16:creationId xmlns:a16="http://schemas.microsoft.com/office/drawing/2014/main" id="{4B61D170-5BA3-487D-A3CC-96E4FA152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911" y="1407099"/>
            <a:ext cx="1361270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จำนวนเรื่อง</a:t>
            </a:r>
            <a:endParaRPr lang="en-US" altLang="th-TH" sz="28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89CB1C-6545-4C8A-B2DC-C49E4E25301D}"/>
              </a:ext>
            </a:extLst>
          </p:cNvPr>
          <p:cNvSpPr/>
          <p:nvPr/>
        </p:nvSpPr>
        <p:spPr>
          <a:xfrm>
            <a:off x="1743334" y="1066265"/>
            <a:ext cx="1466360" cy="5105651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05C138-2BED-4809-ACF8-0E1EBB3F59C7}"/>
              </a:ext>
            </a:extLst>
          </p:cNvPr>
          <p:cNvSpPr/>
          <p:nvPr/>
        </p:nvSpPr>
        <p:spPr>
          <a:xfrm>
            <a:off x="7291859" y="1285875"/>
            <a:ext cx="1466360" cy="5324957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868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5">
            <a:extLst>
              <a:ext uri="{FF2B5EF4-FFF2-40B4-BE49-F238E27FC236}">
                <a16:creationId xmlns:a16="http://schemas.microsoft.com/office/drawing/2014/main" id="{63AF1603-34D8-441A-9A96-9D9260B48A00}"/>
              </a:ext>
            </a:extLst>
          </p:cNvPr>
          <p:cNvSpPr txBox="1"/>
          <p:nvPr/>
        </p:nvSpPr>
        <p:spPr>
          <a:xfrm>
            <a:off x="622299" y="279400"/>
            <a:ext cx="937082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B0F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ความหมาย การตรวจสอบข้อมูลเบื้องต้น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B8954329-B3B3-4180-B718-3C5168E0ED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933" y="288336"/>
            <a:ext cx="1960168" cy="8293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846D9E-41F9-478E-B5C9-956AC31C4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" y="1425970"/>
            <a:ext cx="11849644" cy="5143694"/>
          </a:xfrm>
          <a:ln w="12700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altLang="th-TH" sz="2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en-US" alt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altLang="th-TH" sz="4300" b="1" u="sng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ตรวจสอบเบื้องต้นข้อมูลมีมูลความจริง</a:t>
            </a:r>
            <a:endParaRPr lang="en-US" altLang="th-TH" sz="4300" b="1" u="sng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th-TH" altLang="th-TH" sz="43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en-US" altLang="th-TH" sz="43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</a:t>
            </a:r>
            <a:r>
              <a:rPr lang="th-TH" altLang="th-TH" sz="3900" b="1" i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หน่วยบริการขาดความรู้ความเข้าใจหรือเข้าใจผิด และอาจตั้งใจหรือไม่ตั้งใจ ที่ละเมิด</a:t>
            </a:r>
            <a:endParaRPr lang="en-US" altLang="th-TH" sz="3900" b="1" i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en-US" altLang="th-TH" sz="3900" b="1" i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th-TH" altLang="th-TH" sz="3900" b="1" i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ผู้รับบริการจริง เป็นผลให้ผู้รับบริการเสียสิทธิที่พึงได้</a:t>
            </a:r>
          </a:p>
          <a:p>
            <a:pPr marL="0" indent="0">
              <a:buNone/>
            </a:pPr>
            <a:r>
              <a:rPr lang="en-US" altLang="th-TH" sz="43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altLang="th-TH" sz="4300" b="1" u="sng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ผู้ร้องเข้าใจผิด </a:t>
            </a:r>
            <a:endParaRPr lang="en-US" altLang="th-TH" sz="4300" b="1" u="sng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en-US" altLang="th-TH" sz="4300" b="1" dirty="0">
                <a:solidFill>
                  <a:srgbClr val="92D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th-TH" altLang="th-TH" sz="4300" b="1" i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ผู้รับบริการยังขาดความรู้ความเข้าใจในด้านสิทธิประโยชน์</a:t>
            </a:r>
          </a:p>
          <a:p>
            <a:pPr marL="0" indent="0">
              <a:buNone/>
            </a:pPr>
            <a:r>
              <a:rPr lang="th-TH" altLang="th-TH" sz="4300" b="1" i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ระบบหลักประกันสุขภาพจึงเข้าใจว่าตนเองต้องได้รับสิทธิ</a:t>
            </a:r>
            <a:endParaRPr lang="en-US" altLang="th-TH" sz="3900" b="1" i="1" dirty="0">
              <a:solidFill>
                <a:srgbClr val="00B05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" name="Picture 9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2F73BDA6-B2DB-4C7B-92A0-01D1C2563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242" y="3337770"/>
            <a:ext cx="2891272" cy="2684207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0506FA3-BB6B-435B-AF37-C18FE3D1F50F}"/>
              </a:ext>
            </a:extLst>
          </p:cNvPr>
          <p:cNvSpPr txBox="1">
            <a:spLocks/>
          </p:cNvSpPr>
          <p:nvPr/>
        </p:nvSpPr>
        <p:spPr>
          <a:xfrm>
            <a:off x="11457622" y="6287104"/>
            <a:ext cx="734378" cy="570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31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5827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กล่องข้อความ 5">
            <a:extLst>
              <a:ext uri="{FF2B5EF4-FFF2-40B4-BE49-F238E27FC236}">
                <a16:creationId xmlns:a16="http://schemas.microsoft.com/office/drawing/2014/main" id="{B1988249-16EC-42A5-9A9C-D14F054B4423}"/>
              </a:ext>
            </a:extLst>
          </p:cNvPr>
          <p:cNvSpPr txBox="1"/>
          <p:nvPr/>
        </p:nvSpPr>
        <p:spPr>
          <a:xfrm>
            <a:off x="622299" y="279400"/>
            <a:ext cx="937082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B0F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สรุปเรื่อง ร้องเรียน </a:t>
            </a:r>
            <a:r>
              <a:rPr kumimoji="0" lang="th-TH" sz="2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(ม.</a:t>
            </a:r>
            <a:r>
              <a:rPr kumimoji="0" lang="en-US" sz="2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57 ,</a:t>
            </a:r>
            <a:r>
              <a:rPr kumimoji="0" lang="th-TH" sz="2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ม.</a:t>
            </a:r>
            <a:r>
              <a:rPr kumimoji="0" lang="en-US" sz="2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59</a:t>
            </a:r>
            <a:r>
              <a:rPr kumimoji="0" lang="th-TH" sz="2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)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ร้องทุกข์ </a:t>
            </a:r>
            <a:r>
              <a:rPr kumimoji="0" lang="th-TH" sz="2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ในพื้นที่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สปสช.เขต 5 ราชบุรี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จำแนกรายจังหวัด ปีงบประมาณ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2564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3597D375-9297-47F3-A5EB-D129512437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933" y="288336"/>
            <a:ext cx="1960168" cy="82930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6EC5ABD-4D0E-407A-A715-53CDAD6B7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8692"/>
              </p:ext>
            </p:extLst>
          </p:nvPr>
        </p:nvGraphicFramePr>
        <p:xfrm>
          <a:off x="108488" y="1611824"/>
          <a:ext cx="11994615" cy="4883068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131376">
                  <a:extLst>
                    <a:ext uri="{9D8B030D-6E8A-4147-A177-3AD203B41FA5}">
                      <a16:colId xmlns:a16="http://schemas.microsoft.com/office/drawing/2014/main" val="3908055522"/>
                    </a:ext>
                  </a:extLst>
                </a:gridCol>
                <a:gridCol w="893356">
                  <a:extLst>
                    <a:ext uri="{9D8B030D-6E8A-4147-A177-3AD203B41FA5}">
                      <a16:colId xmlns:a16="http://schemas.microsoft.com/office/drawing/2014/main" val="2810452142"/>
                    </a:ext>
                  </a:extLst>
                </a:gridCol>
                <a:gridCol w="729611">
                  <a:extLst>
                    <a:ext uri="{9D8B030D-6E8A-4147-A177-3AD203B41FA5}">
                      <a16:colId xmlns:a16="http://schemas.microsoft.com/office/drawing/2014/main" val="1290667987"/>
                    </a:ext>
                  </a:extLst>
                </a:gridCol>
                <a:gridCol w="954667">
                  <a:extLst>
                    <a:ext uri="{9D8B030D-6E8A-4147-A177-3AD203B41FA5}">
                      <a16:colId xmlns:a16="http://schemas.microsoft.com/office/drawing/2014/main" val="3007639143"/>
                    </a:ext>
                  </a:extLst>
                </a:gridCol>
                <a:gridCol w="948216">
                  <a:extLst>
                    <a:ext uri="{9D8B030D-6E8A-4147-A177-3AD203B41FA5}">
                      <a16:colId xmlns:a16="http://schemas.microsoft.com/office/drawing/2014/main" val="108931874"/>
                    </a:ext>
                  </a:extLst>
                </a:gridCol>
                <a:gridCol w="464433">
                  <a:extLst>
                    <a:ext uri="{9D8B030D-6E8A-4147-A177-3AD203B41FA5}">
                      <a16:colId xmlns:a16="http://schemas.microsoft.com/office/drawing/2014/main" val="614263368"/>
                    </a:ext>
                  </a:extLst>
                </a:gridCol>
                <a:gridCol w="764379">
                  <a:extLst>
                    <a:ext uri="{9D8B030D-6E8A-4147-A177-3AD203B41FA5}">
                      <a16:colId xmlns:a16="http://schemas.microsoft.com/office/drawing/2014/main" val="1443377219"/>
                    </a:ext>
                  </a:extLst>
                </a:gridCol>
                <a:gridCol w="812757">
                  <a:extLst>
                    <a:ext uri="{9D8B030D-6E8A-4147-A177-3AD203B41FA5}">
                      <a16:colId xmlns:a16="http://schemas.microsoft.com/office/drawing/2014/main" val="675030002"/>
                    </a:ext>
                  </a:extLst>
                </a:gridCol>
                <a:gridCol w="954667">
                  <a:extLst>
                    <a:ext uri="{9D8B030D-6E8A-4147-A177-3AD203B41FA5}">
                      <a16:colId xmlns:a16="http://schemas.microsoft.com/office/drawing/2014/main" val="2739899627"/>
                    </a:ext>
                  </a:extLst>
                </a:gridCol>
                <a:gridCol w="948216">
                  <a:extLst>
                    <a:ext uri="{9D8B030D-6E8A-4147-A177-3AD203B41FA5}">
                      <a16:colId xmlns:a16="http://schemas.microsoft.com/office/drawing/2014/main" val="304680063"/>
                    </a:ext>
                  </a:extLst>
                </a:gridCol>
                <a:gridCol w="877261">
                  <a:extLst>
                    <a:ext uri="{9D8B030D-6E8A-4147-A177-3AD203B41FA5}">
                      <a16:colId xmlns:a16="http://schemas.microsoft.com/office/drawing/2014/main" val="3260619358"/>
                    </a:ext>
                  </a:extLst>
                </a:gridCol>
                <a:gridCol w="1093235">
                  <a:extLst>
                    <a:ext uri="{9D8B030D-6E8A-4147-A177-3AD203B41FA5}">
                      <a16:colId xmlns:a16="http://schemas.microsoft.com/office/drawing/2014/main" val="2583591972"/>
                    </a:ext>
                  </a:extLst>
                </a:gridCol>
                <a:gridCol w="627923">
                  <a:extLst>
                    <a:ext uri="{9D8B030D-6E8A-4147-A177-3AD203B41FA5}">
                      <a16:colId xmlns:a16="http://schemas.microsoft.com/office/drawing/2014/main" val="880664067"/>
                    </a:ext>
                  </a:extLst>
                </a:gridCol>
                <a:gridCol w="794518">
                  <a:extLst>
                    <a:ext uri="{9D8B030D-6E8A-4147-A177-3AD203B41FA5}">
                      <a16:colId xmlns:a16="http://schemas.microsoft.com/office/drawing/2014/main" val="3020157168"/>
                    </a:ext>
                  </a:extLst>
                </a:gridCol>
              </a:tblGrid>
              <a:tr h="43149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3200" b="1" u="none" strike="noStrike" dirty="0">
                          <a:solidFill>
                            <a:srgbClr val="CC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จังหวัด</a:t>
                      </a:r>
                      <a:endParaRPr lang="th-TH" sz="3200" b="1" i="0" u="none" strike="noStrike" dirty="0">
                        <a:solidFill>
                          <a:srgbClr val="CC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ร้องเรียน มาตรา 57,59</a:t>
                      </a:r>
                      <a:endParaRPr lang="th-TH" sz="2800" b="1" i="0" u="none" strike="noStrike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FF00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ร้องทุกข์</a:t>
                      </a:r>
                      <a:endParaRPr lang="th-TH" sz="28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498796"/>
                  </a:ext>
                </a:extLst>
              </a:tr>
              <a:tr h="11973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มาตรฐาน </a:t>
                      </a:r>
                      <a:endParaRPr lang="en-US" sz="200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การให้บริการ </a:t>
                      </a:r>
                      <a:endParaRPr lang="th-TH" sz="20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ถูกเรียกเก็บเงิน </a:t>
                      </a:r>
                      <a:endParaRPr lang="th-TH" sz="20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ไม่ได้รับบริการตามสิทธิที่กำหนด</a:t>
                      </a:r>
                      <a:endParaRPr lang="th-TH" sz="20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ไม่ได้รับความสะดวกตามสมควร</a:t>
                      </a:r>
                      <a:endParaRPr lang="th-TH" sz="20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ลงทะเบียน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ขอความช่วยเหลือ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สิทธิไม่ตรงตามจริง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สถานบริการอื่นปฏิเสธให้สิทธิฉุกเฉิน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ความเสียหายจากวัคซีน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Home/ Community</a:t>
                      </a:r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 </a:t>
                      </a:r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Isolation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อื่นๆ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058931"/>
                  </a:ext>
                </a:extLst>
              </a:tr>
              <a:tr h="359876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65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794737"/>
                  </a:ext>
                </a:extLst>
              </a:tr>
              <a:tr h="359876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62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530121"/>
                  </a:ext>
                </a:extLst>
              </a:tr>
              <a:tr h="35938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102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158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914297"/>
                  </a:ext>
                </a:extLst>
              </a:tr>
              <a:tr h="359876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19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719055"/>
                  </a:ext>
                </a:extLst>
              </a:tr>
              <a:tr h="359876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94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354940"/>
                  </a:ext>
                </a:extLst>
              </a:tr>
              <a:tr h="359876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120382"/>
                  </a:ext>
                </a:extLst>
              </a:tr>
              <a:tr h="359876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943733"/>
                  </a:ext>
                </a:extLst>
              </a:tr>
              <a:tr h="359876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877494"/>
                  </a:ext>
                </a:extLst>
              </a:tr>
              <a:tr h="371485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208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sng" strike="noStrike" dirty="0">
                          <a:solidFill>
                            <a:schemeClr val="tx1"/>
                          </a:solidFill>
                          <a:effectLst/>
                        </a:rPr>
                        <a:t>63</a:t>
                      </a:r>
                      <a:endParaRPr lang="en-US" sz="1500" b="1" i="0" u="sng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sng" strike="noStrike">
                          <a:solidFill>
                            <a:schemeClr val="tx1"/>
                          </a:solidFill>
                          <a:effectLst/>
                        </a:rPr>
                        <a:t>97</a:t>
                      </a:r>
                      <a:endParaRPr lang="en-US" sz="1500" b="1" i="0" u="sng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sng" strike="noStrike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1500" b="1" i="0" u="sng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sng" strike="noStrike">
                          <a:solidFill>
                            <a:schemeClr val="tx1"/>
                          </a:solidFill>
                          <a:effectLst/>
                        </a:rPr>
                        <a:t>165</a:t>
                      </a:r>
                      <a:endParaRPr lang="en-US" sz="1500" b="1" i="0" u="sng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sng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500" b="1" i="0" u="sng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sng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500" b="1" i="0" u="sng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sng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500" b="1" i="0" u="sng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sng" strike="noStrike" dirty="0">
                          <a:solidFill>
                            <a:schemeClr val="tx1"/>
                          </a:solidFill>
                          <a:effectLst/>
                        </a:rPr>
                        <a:t>353</a:t>
                      </a:r>
                      <a:endParaRPr lang="en-US" sz="1500" b="1" i="0" u="sng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145145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463CC7-45F9-40EA-81A6-A60EBD053229}"/>
              </a:ext>
            </a:extLst>
          </p:cNvPr>
          <p:cNvSpPr txBox="1">
            <a:spLocks/>
          </p:cNvSpPr>
          <p:nvPr/>
        </p:nvSpPr>
        <p:spPr>
          <a:xfrm>
            <a:off x="11633982" y="6386732"/>
            <a:ext cx="558018" cy="4712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32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5803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C4D4E-0A6A-4A89-A814-0512A76C7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81D031C-26E5-4321-BF48-CDD6E2EB66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5467" y="1439333"/>
          <a:ext cx="11717866" cy="5020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386528C-6815-43F2-8CC7-133F7A2010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01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การแก้ไขปัญหาเรื่องร้องเรียน ตามมาตรา 57 และ  59 ปีงบประมาณ 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2564 </a:t>
            </a:r>
            <a:b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จำแนกตามประเด็นรอง (ตุลาคม 256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–กันยายน 256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</a:t>
            </a: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0B6FBA9-44A6-4565-8E44-A6C6C44F10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816407"/>
              </p:ext>
            </p:extLst>
          </p:nvPr>
        </p:nvGraphicFramePr>
        <p:xfrm>
          <a:off x="135467" y="1076307"/>
          <a:ext cx="11921063" cy="5341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2015">
                  <a:extLst>
                    <a:ext uri="{9D8B030D-6E8A-4147-A177-3AD203B41FA5}">
                      <a16:colId xmlns:a16="http://schemas.microsoft.com/office/drawing/2014/main" val="2904497025"/>
                    </a:ext>
                  </a:extLst>
                </a:gridCol>
                <a:gridCol w="2434731">
                  <a:extLst>
                    <a:ext uri="{9D8B030D-6E8A-4147-A177-3AD203B41FA5}">
                      <a16:colId xmlns:a16="http://schemas.microsoft.com/office/drawing/2014/main" val="2567416181"/>
                    </a:ext>
                  </a:extLst>
                </a:gridCol>
                <a:gridCol w="2185987">
                  <a:extLst>
                    <a:ext uri="{9D8B030D-6E8A-4147-A177-3AD203B41FA5}">
                      <a16:colId xmlns:a16="http://schemas.microsoft.com/office/drawing/2014/main" val="4024210733"/>
                    </a:ext>
                  </a:extLst>
                </a:gridCol>
                <a:gridCol w="1901114">
                  <a:extLst>
                    <a:ext uri="{9D8B030D-6E8A-4147-A177-3AD203B41FA5}">
                      <a16:colId xmlns:a16="http://schemas.microsoft.com/office/drawing/2014/main" val="4112127872"/>
                    </a:ext>
                  </a:extLst>
                </a:gridCol>
                <a:gridCol w="1697216">
                  <a:extLst>
                    <a:ext uri="{9D8B030D-6E8A-4147-A177-3AD203B41FA5}">
                      <a16:colId xmlns:a16="http://schemas.microsoft.com/office/drawing/2014/main" val="1886732683"/>
                    </a:ext>
                  </a:extLst>
                </a:gridCol>
              </a:tblGrid>
              <a:tr h="1340899"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ประเด็นรอง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ตรวจสอบเบื้องต้น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มีมูลความจริง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ผู้ร้องเข้าใจผิด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ไม่ระบุ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852281"/>
                  </a:ext>
                </a:extLst>
              </a:tr>
              <a:tr h="676933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ไม่ได้รับความสะดวกตามสมควร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465460"/>
                  </a:ext>
                </a:extLst>
              </a:tr>
              <a:tr h="676933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ไม่ได้รับบริการตามสิทธิที่กำหนด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474256"/>
                  </a:ext>
                </a:extLst>
              </a:tr>
              <a:tr h="676933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ถูกเรียกเก็บเงิน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8405374"/>
                  </a:ext>
                </a:extLst>
              </a:tr>
              <a:tr h="676933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มาตรฐานการให้บริการสาธารณสุข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961299"/>
                  </a:ext>
                </a:extLst>
              </a:tr>
              <a:tr h="676933"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750934"/>
                  </a:ext>
                </a:extLst>
              </a:tr>
            </a:tbl>
          </a:graphicData>
        </a:graphic>
      </p:graphicFrame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5619244-686C-42FD-B6DF-741354B6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738" y="6459784"/>
            <a:ext cx="576262" cy="39917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33</a:t>
            </a:fld>
            <a:endPara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094D5E-30F5-443C-B85D-9BE9A5939965}"/>
              </a:ext>
            </a:extLst>
          </p:cNvPr>
          <p:cNvSpPr/>
          <p:nvPr/>
        </p:nvSpPr>
        <p:spPr>
          <a:xfrm>
            <a:off x="28577" y="3429000"/>
            <a:ext cx="12056530" cy="1575247"/>
          </a:xfrm>
          <a:prstGeom prst="roundRect">
            <a:avLst/>
          </a:prstGeom>
          <a:noFill/>
          <a:ln w="571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9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C4D4E-0A6A-4A89-A814-0512A76C7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81D031C-26E5-4321-BF48-CDD6E2EB66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5467" y="1439333"/>
          <a:ext cx="11717866" cy="5020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386528C-6815-43F2-8CC7-133F7A2010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01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การแก้ไขปัญหาเรื่องร้องเรียน ตามมาตรา 57 และ  59 ปีงบประมาณ 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2564 </a:t>
            </a:r>
            <a:b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จำแนกตามประเด็นรอง รายจังหวัด (ตุลาคม 256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–กันยายน 256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</a:t>
            </a: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5619244-686C-42FD-B6DF-741354B6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34</a:t>
            </a:fld>
            <a:endPara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3A1859C-1D8A-4316-A0C6-C80A8A6016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865922"/>
              </p:ext>
            </p:extLst>
          </p:nvPr>
        </p:nvGraphicFramePr>
        <p:xfrm>
          <a:off x="237067" y="1101975"/>
          <a:ext cx="11717866" cy="5273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4365">
                  <a:extLst>
                    <a:ext uri="{9D8B030D-6E8A-4147-A177-3AD203B41FA5}">
                      <a16:colId xmlns:a16="http://schemas.microsoft.com/office/drawing/2014/main" val="2226306175"/>
                    </a:ext>
                  </a:extLst>
                </a:gridCol>
                <a:gridCol w="2329476">
                  <a:extLst>
                    <a:ext uri="{9D8B030D-6E8A-4147-A177-3AD203B41FA5}">
                      <a16:colId xmlns:a16="http://schemas.microsoft.com/office/drawing/2014/main" val="2329849815"/>
                    </a:ext>
                  </a:extLst>
                </a:gridCol>
                <a:gridCol w="2448490">
                  <a:extLst>
                    <a:ext uri="{9D8B030D-6E8A-4147-A177-3AD203B41FA5}">
                      <a16:colId xmlns:a16="http://schemas.microsoft.com/office/drawing/2014/main" val="4179021606"/>
                    </a:ext>
                  </a:extLst>
                </a:gridCol>
                <a:gridCol w="2448490">
                  <a:extLst>
                    <a:ext uri="{9D8B030D-6E8A-4147-A177-3AD203B41FA5}">
                      <a16:colId xmlns:a16="http://schemas.microsoft.com/office/drawing/2014/main" val="1908329838"/>
                    </a:ext>
                  </a:extLst>
                </a:gridCol>
                <a:gridCol w="2037045">
                  <a:extLst>
                    <a:ext uri="{9D8B030D-6E8A-4147-A177-3AD203B41FA5}">
                      <a16:colId xmlns:a16="http://schemas.microsoft.com/office/drawing/2014/main" val="1034327244"/>
                    </a:ext>
                  </a:extLst>
                </a:gridCol>
              </a:tblGrid>
              <a:tr h="850502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จังหวัด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ตรวจสอบเบื้องต้น</a:t>
                      </a:r>
                      <a:endParaRPr lang="en-US" sz="2800" b="1" u="none" strike="noStrike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มีมูลความจริง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ผู้ร้องเข้าใจผิด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ไม่ระบุ</a:t>
                      </a:r>
                    </a:p>
                    <a:p>
                      <a:pPr algn="ctr" fontAlgn="b"/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6903"/>
                  </a:ext>
                </a:extLst>
              </a:tr>
              <a:tr h="490025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นครปฐม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034763"/>
                  </a:ext>
                </a:extLst>
              </a:tr>
              <a:tr h="490025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9414930"/>
                  </a:ext>
                </a:extLst>
              </a:tr>
              <a:tr h="490025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2195922"/>
                  </a:ext>
                </a:extLst>
              </a:tr>
              <a:tr h="490025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732975"/>
                  </a:ext>
                </a:extLst>
              </a:tr>
              <a:tr h="490025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ราชบุรี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2141808"/>
                  </a:ext>
                </a:extLst>
              </a:tr>
              <a:tr h="490025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518295"/>
                  </a:ext>
                </a:extLst>
              </a:tr>
              <a:tr h="490025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เพชรบุรี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150989"/>
                  </a:ext>
                </a:extLst>
              </a:tr>
              <a:tr h="490025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040256"/>
                  </a:ext>
                </a:extLst>
              </a:tr>
              <a:tr h="49002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19072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B1A6F3-3F54-4E57-B8C1-972B5103EF68}"/>
              </a:ext>
            </a:extLst>
          </p:cNvPr>
          <p:cNvSpPr/>
          <p:nvPr/>
        </p:nvSpPr>
        <p:spPr>
          <a:xfrm>
            <a:off x="222779" y="1920781"/>
            <a:ext cx="11819466" cy="1575247"/>
          </a:xfrm>
          <a:prstGeom prst="roundRect">
            <a:avLst/>
          </a:prstGeom>
          <a:noFill/>
          <a:ln w="571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4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C4D4E-0A6A-4A89-A814-0512A76C7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86528C-6815-43F2-8CC7-133F7A201079}"/>
              </a:ext>
            </a:extLst>
          </p:cNvPr>
          <p:cNvSpPr txBox="1">
            <a:spLocks/>
          </p:cNvSpPr>
          <p:nvPr/>
        </p:nvSpPr>
        <p:spPr>
          <a:xfrm>
            <a:off x="30480" y="0"/>
            <a:ext cx="12192000" cy="10119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การแก้ไขปัญหาเรื่องร้องเรียน ตามมาตรา 57 และ  59 ปีงบประมาณ 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2564 </a:t>
            </a:r>
            <a:b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จำแนกตามผลการตรวจสอบข้อมูล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รายแผนกรับบริการ (ตุลาคม 256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- กันยายน 256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</a:t>
            </a: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D07D6FA-4DF4-45BC-A46E-5AEE24C38B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3086661"/>
              </p:ext>
            </p:extLst>
          </p:nvPr>
        </p:nvGraphicFramePr>
        <p:xfrm>
          <a:off x="228601" y="1067649"/>
          <a:ext cx="11734798" cy="5295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203E0EC-1E08-4163-B1FA-573B46C4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35</a:t>
            </a:fld>
            <a:endPara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0C970AF-AB2F-43E8-9632-A810ABB31840}"/>
              </a:ext>
            </a:extLst>
          </p:cNvPr>
          <p:cNvSpPr/>
          <p:nvPr/>
        </p:nvSpPr>
        <p:spPr>
          <a:xfrm>
            <a:off x="9401174" y="1909422"/>
            <a:ext cx="2562225" cy="3051029"/>
          </a:xfrm>
          <a:custGeom>
            <a:avLst/>
            <a:gdLst>
              <a:gd name="connsiteX0" fmla="*/ 0 w 2562225"/>
              <a:gd name="connsiteY0" fmla="*/ 427046 h 3051029"/>
              <a:gd name="connsiteX1" fmla="*/ 427046 w 2562225"/>
              <a:gd name="connsiteY1" fmla="*/ 0 h 3051029"/>
              <a:gd name="connsiteX2" fmla="*/ 1030586 w 2562225"/>
              <a:gd name="connsiteY2" fmla="*/ 0 h 3051029"/>
              <a:gd name="connsiteX3" fmla="*/ 1617045 w 2562225"/>
              <a:gd name="connsiteY3" fmla="*/ 0 h 3051029"/>
              <a:gd name="connsiteX4" fmla="*/ 2135179 w 2562225"/>
              <a:gd name="connsiteY4" fmla="*/ 0 h 3051029"/>
              <a:gd name="connsiteX5" fmla="*/ 2562225 w 2562225"/>
              <a:gd name="connsiteY5" fmla="*/ 427046 h 3051029"/>
              <a:gd name="connsiteX6" fmla="*/ 2562225 w 2562225"/>
              <a:gd name="connsiteY6" fmla="*/ 998250 h 3051029"/>
              <a:gd name="connsiteX7" fmla="*/ 2562225 w 2562225"/>
              <a:gd name="connsiteY7" fmla="*/ 1503545 h 3051029"/>
              <a:gd name="connsiteX8" fmla="*/ 2562225 w 2562225"/>
              <a:gd name="connsiteY8" fmla="*/ 2008841 h 3051029"/>
              <a:gd name="connsiteX9" fmla="*/ 2562225 w 2562225"/>
              <a:gd name="connsiteY9" fmla="*/ 2623983 h 3051029"/>
              <a:gd name="connsiteX10" fmla="*/ 2135179 w 2562225"/>
              <a:gd name="connsiteY10" fmla="*/ 3051029 h 3051029"/>
              <a:gd name="connsiteX11" fmla="*/ 1582883 w 2562225"/>
              <a:gd name="connsiteY11" fmla="*/ 3051029 h 3051029"/>
              <a:gd name="connsiteX12" fmla="*/ 979342 w 2562225"/>
              <a:gd name="connsiteY12" fmla="*/ 3051029 h 3051029"/>
              <a:gd name="connsiteX13" fmla="*/ 427046 w 2562225"/>
              <a:gd name="connsiteY13" fmla="*/ 3051029 h 3051029"/>
              <a:gd name="connsiteX14" fmla="*/ 0 w 2562225"/>
              <a:gd name="connsiteY14" fmla="*/ 2623983 h 3051029"/>
              <a:gd name="connsiteX15" fmla="*/ 0 w 2562225"/>
              <a:gd name="connsiteY15" fmla="*/ 2140657 h 3051029"/>
              <a:gd name="connsiteX16" fmla="*/ 0 w 2562225"/>
              <a:gd name="connsiteY16" fmla="*/ 1569453 h 3051029"/>
              <a:gd name="connsiteX17" fmla="*/ 0 w 2562225"/>
              <a:gd name="connsiteY17" fmla="*/ 1086127 h 3051029"/>
              <a:gd name="connsiteX18" fmla="*/ 0 w 2562225"/>
              <a:gd name="connsiteY18" fmla="*/ 427046 h 305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62225" h="3051029" extrusionOk="0">
                <a:moveTo>
                  <a:pt x="0" y="427046"/>
                </a:moveTo>
                <a:cubicBezTo>
                  <a:pt x="3887" y="208086"/>
                  <a:pt x="224004" y="52825"/>
                  <a:pt x="427046" y="0"/>
                </a:cubicBezTo>
                <a:cubicBezTo>
                  <a:pt x="567913" y="-23322"/>
                  <a:pt x="906705" y="24080"/>
                  <a:pt x="1030586" y="0"/>
                </a:cubicBezTo>
                <a:cubicBezTo>
                  <a:pt x="1154467" y="-24080"/>
                  <a:pt x="1400300" y="30630"/>
                  <a:pt x="1617045" y="0"/>
                </a:cubicBezTo>
                <a:cubicBezTo>
                  <a:pt x="1833790" y="-30630"/>
                  <a:pt x="1966454" y="14325"/>
                  <a:pt x="2135179" y="0"/>
                </a:cubicBezTo>
                <a:cubicBezTo>
                  <a:pt x="2379200" y="6501"/>
                  <a:pt x="2551200" y="204737"/>
                  <a:pt x="2562225" y="427046"/>
                </a:cubicBezTo>
                <a:cubicBezTo>
                  <a:pt x="2589767" y="706543"/>
                  <a:pt x="2508414" y="861006"/>
                  <a:pt x="2562225" y="998250"/>
                </a:cubicBezTo>
                <a:cubicBezTo>
                  <a:pt x="2616036" y="1135494"/>
                  <a:pt x="2518514" y="1306429"/>
                  <a:pt x="2562225" y="1503545"/>
                </a:cubicBezTo>
                <a:cubicBezTo>
                  <a:pt x="2605936" y="1700661"/>
                  <a:pt x="2533496" y="1817095"/>
                  <a:pt x="2562225" y="2008841"/>
                </a:cubicBezTo>
                <a:cubicBezTo>
                  <a:pt x="2590954" y="2200587"/>
                  <a:pt x="2525785" y="2419539"/>
                  <a:pt x="2562225" y="2623983"/>
                </a:cubicBezTo>
                <a:cubicBezTo>
                  <a:pt x="2567429" y="2896589"/>
                  <a:pt x="2340981" y="3009164"/>
                  <a:pt x="2135179" y="3051029"/>
                </a:cubicBezTo>
                <a:cubicBezTo>
                  <a:pt x="1881474" y="3101850"/>
                  <a:pt x="1729843" y="2999032"/>
                  <a:pt x="1582883" y="3051029"/>
                </a:cubicBezTo>
                <a:cubicBezTo>
                  <a:pt x="1435923" y="3103026"/>
                  <a:pt x="1256573" y="3016836"/>
                  <a:pt x="979342" y="3051029"/>
                </a:cubicBezTo>
                <a:cubicBezTo>
                  <a:pt x="702111" y="3085222"/>
                  <a:pt x="543768" y="2999580"/>
                  <a:pt x="427046" y="3051029"/>
                </a:cubicBezTo>
                <a:cubicBezTo>
                  <a:pt x="127499" y="3027847"/>
                  <a:pt x="13883" y="2860135"/>
                  <a:pt x="0" y="2623983"/>
                </a:cubicBezTo>
                <a:cubicBezTo>
                  <a:pt x="-45162" y="2413072"/>
                  <a:pt x="16341" y="2377352"/>
                  <a:pt x="0" y="2140657"/>
                </a:cubicBezTo>
                <a:cubicBezTo>
                  <a:pt x="-16341" y="1903962"/>
                  <a:pt x="56054" y="1691750"/>
                  <a:pt x="0" y="1569453"/>
                </a:cubicBezTo>
                <a:cubicBezTo>
                  <a:pt x="-56054" y="1447156"/>
                  <a:pt x="4985" y="1303004"/>
                  <a:pt x="0" y="1086127"/>
                </a:cubicBezTo>
                <a:cubicBezTo>
                  <a:pt x="-4985" y="869250"/>
                  <a:pt x="25382" y="602289"/>
                  <a:pt x="0" y="427046"/>
                </a:cubicBezTo>
                <a:close/>
              </a:path>
            </a:pathLst>
          </a:custGeom>
          <a:noFill/>
          <a:ln w="38100">
            <a:solidFill>
              <a:srgbClr val="FF3300"/>
            </a:solidFill>
            <a:extLst>
              <a:ext uri="{C807C97D-BFC1-408E-A445-0C87EB9F89A2}">
                <ask:lineSketchStyleProps xmlns:ask="http://schemas.microsoft.com/office/drawing/2018/sketchyshapes" sd="15415902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49198-777D-45B4-A72A-B71AE2F34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702" y="279901"/>
            <a:ext cx="9603275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th-TH" sz="3200" b="1" u="none" strike="noStrike" dirty="0"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เรื่องร้องเรียน ตามมาตรา 57 59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รายจังหวัด จำแนกตามประเด็นรอง</a:t>
            </a:r>
            <a:br>
              <a:rPr lang="en-US" sz="3200" b="1" u="none" strike="noStrike" dirty="0"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200" b="1" u="none" strike="noStrike" dirty="0"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ปีงบประมาณ 2564 (ตุลาคม 2563 - กันยายน 2564)</a:t>
            </a:r>
            <a:br>
              <a:rPr lang="th-TH" sz="3200" b="1" i="0" u="none" strike="noStrike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EC29AA3-8D5E-4103-95E0-39D327D5C4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8764122"/>
              </p:ext>
            </p:extLst>
          </p:nvPr>
        </p:nvGraphicFramePr>
        <p:xfrm>
          <a:off x="0" y="1329136"/>
          <a:ext cx="12191999" cy="5528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B76320B-092E-4957-9E73-3523D47A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4465" y="6295975"/>
            <a:ext cx="811019" cy="503578"/>
          </a:xfrm>
          <a:solidFill>
            <a:srgbClr val="FFFF00"/>
          </a:solidFill>
        </p:spPr>
        <p:txBody>
          <a:bodyPr/>
          <a:lstStyle/>
          <a:p>
            <a:pPr algn="ctr"/>
            <a:fld id="{7D2E8AC3-F428-4F27-BD95-675C496A1DEA}" type="slidenum">
              <a:rPr lang="th-TH" smtClean="0"/>
              <a:pPr algn="ctr"/>
              <a:t>36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8603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B864E4-97A2-40AB-AAF0-E6819FA338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83017"/>
              </p:ext>
            </p:extLst>
          </p:nvPr>
        </p:nvGraphicFramePr>
        <p:xfrm>
          <a:off x="5058507" y="144111"/>
          <a:ext cx="6669036" cy="6532781"/>
        </p:xfrm>
        <a:graphic>
          <a:graphicData uri="http://schemas.openxmlformats.org/drawingml/2006/table">
            <a:tbl>
              <a:tblPr/>
              <a:tblGrid>
                <a:gridCol w="2080055">
                  <a:extLst>
                    <a:ext uri="{9D8B030D-6E8A-4147-A177-3AD203B41FA5}">
                      <a16:colId xmlns:a16="http://schemas.microsoft.com/office/drawing/2014/main" val="3590112522"/>
                    </a:ext>
                  </a:extLst>
                </a:gridCol>
                <a:gridCol w="1770239">
                  <a:extLst>
                    <a:ext uri="{9D8B030D-6E8A-4147-A177-3AD203B41FA5}">
                      <a16:colId xmlns:a16="http://schemas.microsoft.com/office/drawing/2014/main" val="2709496871"/>
                    </a:ext>
                  </a:extLst>
                </a:gridCol>
                <a:gridCol w="1213884">
                  <a:extLst>
                    <a:ext uri="{9D8B030D-6E8A-4147-A177-3AD203B41FA5}">
                      <a16:colId xmlns:a16="http://schemas.microsoft.com/office/drawing/2014/main" val="811353651"/>
                    </a:ext>
                  </a:extLst>
                </a:gridCol>
                <a:gridCol w="930028">
                  <a:extLst>
                    <a:ext uri="{9D8B030D-6E8A-4147-A177-3AD203B41FA5}">
                      <a16:colId xmlns:a16="http://schemas.microsoft.com/office/drawing/2014/main" val="2122769931"/>
                    </a:ext>
                  </a:extLst>
                </a:gridCol>
                <a:gridCol w="674830">
                  <a:extLst>
                    <a:ext uri="{9D8B030D-6E8A-4147-A177-3AD203B41FA5}">
                      <a16:colId xmlns:a16="http://schemas.microsoft.com/office/drawing/2014/main" val="4257379231"/>
                    </a:ext>
                  </a:extLst>
                </a:gridCol>
              </a:tblGrid>
              <a:tr h="25160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ประเด็นรอง</a:t>
                      </a:r>
                      <a:endParaRPr lang="th-TH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ตรวจสอบเบื้องต้นมีมูลความจริง</a:t>
                      </a:r>
                      <a:endParaRPr lang="th-TH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ผู้ร้องเข้าใจผิด</a:t>
                      </a:r>
                      <a:endParaRPr lang="th-TH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ไม่ระบุ</a:t>
                      </a:r>
                      <a:endParaRPr lang="th-TH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รวม</a:t>
                      </a:r>
                      <a:endParaRPr lang="th-TH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066464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ไม่ได้รับความสะดวกตามสมควร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23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23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5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51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43265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ด้านระบบการให้บริการ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13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29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252357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พฤติกรรมการให้บริการ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10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8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20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730840"/>
                  </a:ext>
                </a:extLst>
              </a:tr>
              <a:tr h="159056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ระบบบริการ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040507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ไม่ได้รับบริการตามสิทธิที่กำหนด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32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54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88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499869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ส่งเสริมสุขภาพและป้องกันโรค (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PP)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11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14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25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262718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กรณีรักษาโรคทั่วไป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7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9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16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776097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กรณีเจ็บป่วยฉุกเฉิน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251905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กรณีประสบอุบัติเหตุ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9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870217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กรณีสิทธิว่าง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6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908227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การส่งตัวเพื่อรักษาต่อ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393005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รักษาโรคทั่วไป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961976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กรณีกองทุนไต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798416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ลงทะเบียนตามมติ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965694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กรณีสิทธิผู้พิการ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202140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ไม่ระบุ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779729"/>
                  </a:ext>
                </a:extLst>
              </a:tr>
              <a:tr h="255085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กรณีสิทธิเด็กแรกเกิด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572805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ถูกเรียกเก็บเงิน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36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4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62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909696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ส่งเสริมสุขภาพและป้องกันโรค (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PP)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7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32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160049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กรณีรักษาโรคทั่วไป</a:t>
                      </a:r>
                      <a:endParaRPr lang="th-T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7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8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17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812578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กรณีสิทธิผู้พิการ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280536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กรณีสิทธิว่าง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07150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กรณีประสบอุบัติเหตุ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459526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กรณีเจ็บป่วยฉุกเฉิน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705947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กรณีกองทุนไต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86212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มาตรฐานการให้บริการสาธารณสุข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4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7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885725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แผนการรักษา</a:t>
                      </a:r>
                      <a:endParaRPr lang="th-T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4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7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005550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รวม</a:t>
                      </a:r>
                      <a:endParaRPr lang="th-TH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92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101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15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208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89805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BC812C6-DFEE-404C-9768-24F81A6F4781}"/>
              </a:ext>
            </a:extLst>
          </p:cNvPr>
          <p:cNvSpPr/>
          <p:nvPr/>
        </p:nvSpPr>
        <p:spPr>
          <a:xfrm>
            <a:off x="0" y="272115"/>
            <a:ext cx="4640566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th-TH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การแก้ไขปัญหาเรื่องร้องเรียน </a:t>
            </a:r>
            <a:endParaRPr lang="en-US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>
              <a:defRPr/>
            </a:pPr>
            <a:r>
              <a:rPr lang="th-TH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ตามมาตรา 57,59 </a:t>
            </a:r>
          </a:p>
          <a:p>
            <a:pPr algn="ctr">
              <a:defRPr/>
            </a:pPr>
            <a:r>
              <a:rPr lang="th-TH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จำแนกตามผลการตรวจสอบข้อมูล</a:t>
            </a:r>
          </a:p>
          <a:p>
            <a:pPr algn="ctr">
              <a:defRPr/>
            </a:pPr>
            <a:r>
              <a:rPr lang="th-TH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และประเด็นย่อย</a:t>
            </a:r>
            <a:endParaRPr lang="en-US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>
              <a:defRPr/>
            </a:pPr>
            <a:r>
              <a:rPr lang="th-TH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ปีงบประมาณ </a:t>
            </a:r>
            <a:r>
              <a:rPr lang="en-U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2564</a:t>
            </a:r>
            <a:endParaRPr lang="th-TH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0EEBC4-4FC5-4F23-A9D0-42819C079B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483" y="3736541"/>
            <a:ext cx="2915478" cy="31214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raphic 12" descr="Back with solid fill">
            <a:extLst>
              <a:ext uri="{FF2B5EF4-FFF2-40B4-BE49-F238E27FC236}">
                <a16:creationId xmlns:a16="http://schemas.microsoft.com/office/drawing/2014/main" id="{9EA4A68A-39D2-4E92-99EE-E7A3C29D3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2381138" y="3145636"/>
            <a:ext cx="2440932" cy="2421006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016156A-CAE4-42A4-A1EB-D9F2F8A59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1778" y="6372665"/>
            <a:ext cx="553706" cy="426888"/>
          </a:xfrm>
          <a:solidFill>
            <a:srgbClr val="FFFF00"/>
          </a:solidFill>
        </p:spPr>
        <p:txBody>
          <a:bodyPr/>
          <a:lstStyle/>
          <a:p>
            <a:pPr algn="ctr"/>
            <a:fld id="{7D2E8AC3-F428-4F27-BD95-675C496A1DEA}" type="slidenum">
              <a:rPr lang="th-TH" smtClean="0"/>
              <a:pPr algn="ctr"/>
              <a:t>37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5219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6833F-BE87-4D8B-ACFC-64A7685E2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D76F55-0041-424B-8CE8-E590AE0E3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136"/>
          <a:stretch/>
        </p:blipFill>
        <p:spPr>
          <a:xfrm>
            <a:off x="156969" y="58447"/>
            <a:ext cx="11878062" cy="5813715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978F7C6-6254-4868-80B1-E6BC5B22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4465" y="6295975"/>
            <a:ext cx="811019" cy="503578"/>
          </a:xfrm>
          <a:solidFill>
            <a:srgbClr val="FFFF00"/>
          </a:solidFill>
        </p:spPr>
        <p:txBody>
          <a:bodyPr/>
          <a:lstStyle/>
          <a:p>
            <a:pPr algn="ctr"/>
            <a:fld id="{7D2E8AC3-F428-4F27-BD95-675C496A1DEA}" type="slidenum">
              <a:rPr lang="th-TH" smtClean="0"/>
              <a:pPr algn="ctr"/>
              <a:t>38</a:t>
            </a:fld>
            <a:endParaRPr lang="th-TH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1A726B-87C9-4316-9A2B-0923F4A895B8}"/>
              </a:ext>
            </a:extLst>
          </p:cNvPr>
          <p:cNvSpPr/>
          <p:nvPr/>
        </p:nvSpPr>
        <p:spPr>
          <a:xfrm>
            <a:off x="156969" y="3228974"/>
            <a:ext cx="11878062" cy="3286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FEE59D-F2F2-42D7-89C5-3B9C23EBE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6078339"/>
            <a:ext cx="7489530" cy="7212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62685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2BB4A-7871-4369-BFCA-2F81D312C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30F1ED-4086-4C43-B39F-AF13FF904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329"/>
            <a:ext cx="12184657" cy="5272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5258E3-E02F-410E-A9A0-F42E7BC577C2}"/>
              </a:ext>
            </a:extLst>
          </p:cNvPr>
          <p:cNvSpPr txBox="1"/>
          <p:nvPr/>
        </p:nvSpPr>
        <p:spPr>
          <a:xfrm>
            <a:off x="1" y="0"/>
            <a:ext cx="1218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การแก้ไขปัญหาเรื่องร้องทุกข์ จำแนกตามประเด็นรอง</a:t>
            </a:r>
          </a:p>
          <a:p>
            <a:pPr algn="ctr">
              <a:defRPr/>
            </a:pPr>
            <a:r>
              <a:rPr lang="th-TH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ข้อมูล เดือนตุลาคม 2564 – มกราคม 2565 ปีงบประมาณ </a:t>
            </a:r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256</a:t>
            </a:r>
            <a:r>
              <a:rPr lang="th-TH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endParaRPr lang="en-US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903392-24EE-4EC6-A8DF-906D982B6325}"/>
              </a:ext>
            </a:extLst>
          </p:cNvPr>
          <p:cNvSpPr/>
          <p:nvPr/>
        </p:nvSpPr>
        <p:spPr>
          <a:xfrm>
            <a:off x="0" y="4029075"/>
            <a:ext cx="12192000" cy="4429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F576E5-D113-48E7-9A77-4EE31C45BD9B}"/>
              </a:ext>
            </a:extLst>
          </p:cNvPr>
          <p:cNvSpPr/>
          <p:nvPr/>
        </p:nvSpPr>
        <p:spPr>
          <a:xfrm>
            <a:off x="-7343" y="5214758"/>
            <a:ext cx="12192000" cy="442913"/>
          </a:xfrm>
          <a:prstGeom prst="roundRect">
            <a:avLst/>
          </a:prstGeom>
          <a:noFill/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613B25-ECF3-4598-8769-5CA4973D45C2}"/>
              </a:ext>
            </a:extLst>
          </p:cNvPr>
          <p:cNvSpPr/>
          <p:nvPr/>
        </p:nvSpPr>
        <p:spPr>
          <a:xfrm>
            <a:off x="3157538" y="1700213"/>
            <a:ext cx="1057275" cy="4772203"/>
          </a:xfrm>
          <a:prstGeom prst="round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1CF92E-15E1-49EF-92D6-96439B86F9E4}"/>
              </a:ext>
            </a:extLst>
          </p:cNvPr>
          <p:cNvSpPr/>
          <p:nvPr/>
        </p:nvSpPr>
        <p:spPr>
          <a:xfrm>
            <a:off x="8524876" y="1596139"/>
            <a:ext cx="1057275" cy="487627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BA4C3D6-6D90-4CF9-881E-0AB6646E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198" y="6444689"/>
            <a:ext cx="515459" cy="399112"/>
          </a:xfrm>
          <a:solidFill>
            <a:srgbClr val="FFFF00"/>
          </a:solidFill>
        </p:spPr>
        <p:txBody>
          <a:bodyPr/>
          <a:lstStyle/>
          <a:p>
            <a:pPr algn="ctr"/>
            <a:fld id="{7D2E8AC3-F428-4F27-BD95-675C496A1DEA}" type="slidenum">
              <a:rPr lang="th-TH" smtClean="0"/>
              <a:pPr algn="ctr"/>
              <a:t>39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04822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3976" y="-117116"/>
            <a:ext cx="11756572" cy="10987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จำนวนคำร้อง มาตรา 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41</a:t>
            </a: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ปีงบประมาณ 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25</a:t>
            </a: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51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– 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2564 </a:t>
            </a:r>
            <a:endParaRPr lang="th-TH" sz="4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DE8A27-63A1-4997-A64E-1177841A3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4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B114F-3D21-4B4E-B0BC-F85982654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F3C0521-06D1-49B4-9FCD-2209FA9AD32A}"/>
              </a:ext>
            </a:extLst>
          </p:cNvPr>
          <p:cNvGraphicFramePr>
            <a:graphicFrameLocks/>
          </p:cNvGraphicFramePr>
          <p:nvPr/>
        </p:nvGraphicFramePr>
        <p:xfrm>
          <a:off x="59266" y="1073069"/>
          <a:ext cx="12073467" cy="5335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72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44AD1A-4103-4378-B326-EF466726D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0" y="587852"/>
            <a:ext cx="3979690" cy="2699606"/>
          </a:xfrm>
        </p:spPr>
        <p:txBody>
          <a:bodyPr anchor="ctr">
            <a:normAutofit/>
          </a:bodyPr>
          <a:lstStyle/>
          <a:p>
            <a:pPr algn="ctr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เรื่องร้องเรียน/ร้องทุกข์ จากการบันทึก</a:t>
            </a:r>
            <a:b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 หน่วย 50(5)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สกู๊ป-สารคดีข่าว - “องค์กรประชาชนตรวจสอบท้องถิ่น”  สูตรรักษาสารพัดปัญหาชุมชนไทย">
            <a:extLst>
              <a:ext uri="{FF2B5EF4-FFF2-40B4-BE49-F238E27FC236}">
                <a16:creationId xmlns:a16="http://schemas.microsoft.com/office/drawing/2014/main" id="{99007B1C-3C72-4B47-ACE4-0E972366C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8" r="218" b="-1"/>
          <a:stretch/>
        </p:blipFill>
        <p:spPr bwMode="auto">
          <a:xfrm>
            <a:off x="4618374" y="1116345"/>
            <a:ext cx="6282919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4">
            <a:extLst>
              <a:ext uri="{FF2B5EF4-FFF2-40B4-BE49-F238E27FC236}">
                <a16:creationId xmlns:a16="http://schemas.microsoft.com/office/drawing/2014/main" id="{BBD84055-7380-4674-8597-67C863F10B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2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F8F38-D480-4AA4-A8F0-C3E91B0FC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D8BE207-FE8A-4389-9E63-14B5CDF764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0257470"/>
              </p:ext>
            </p:extLst>
          </p:nvPr>
        </p:nvGraphicFramePr>
        <p:xfrm>
          <a:off x="872837" y="804520"/>
          <a:ext cx="10305076" cy="5403603"/>
        </p:xfrm>
        <a:graphic>
          <a:graphicData uri="http://schemas.openxmlformats.org/drawingml/2006/table">
            <a:tbl>
              <a:tblPr/>
              <a:tblGrid>
                <a:gridCol w="2015630">
                  <a:extLst>
                    <a:ext uri="{9D8B030D-6E8A-4147-A177-3AD203B41FA5}">
                      <a16:colId xmlns:a16="http://schemas.microsoft.com/office/drawing/2014/main" val="2283492615"/>
                    </a:ext>
                  </a:extLst>
                </a:gridCol>
                <a:gridCol w="1014490">
                  <a:extLst>
                    <a:ext uri="{9D8B030D-6E8A-4147-A177-3AD203B41FA5}">
                      <a16:colId xmlns:a16="http://schemas.microsoft.com/office/drawing/2014/main" val="3974499504"/>
                    </a:ext>
                  </a:extLst>
                </a:gridCol>
                <a:gridCol w="1294809">
                  <a:extLst>
                    <a:ext uri="{9D8B030D-6E8A-4147-A177-3AD203B41FA5}">
                      <a16:colId xmlns:a16="http://schemas.microsoft.com/office/drawing/2014/main" val="485949795"/>
                    </a:ext>
                  </a:extLst>
                </a:gridCol>
                <a:gridCol w="1283904">
                  <a:extLst>
                    <a:ext uri="{9D8B030D-6E8A-4147-A177-3AD203B41FA5}">
                      <a16:colId xmlns:a16="http://schemas.microsoft.com/office/drawing/2014/main" val="726240943"/>
                    </a:ext>
                  </a:extLst>
                </a:gridCol>
                <a:gridCol w="1305713">
                  <a:extLst>
                    <a:ext uri="{9D8B030D-6E8A-4147-A177-3AD203B41FA5}">
                      <a16:colId xmlns:a16="http://schemas.microsoft.com/office/drawing/2014/main" val="2111139660"/>
                    </a:ext>
                  </a:extLst>
                </a:gridCol>
                <a:gridCol w="1294809">
                  <a:extLst>
                    <a:ext uri="{9D8B030D-6E8A-4147-A177-3AD203B41FA5}">
                      <a16:colId xmlns:a16="http://schemas.microsoft.com/office/drawing/2014/main" val="1208745328"/>
                    </a:ext>
                  </a:extLst>
                </a:gridCol>
                <a:gridCol w="1294809">
                  <a:extLst>
                    <a:ext uri="{9D8B030D-6E8A-4147-A177-3AD203B41FA5}">
                      <a16:colId xmlns:a16="http://schemas.microsoft.com/office/drawing/2014/main" val="1966178780"/>
                    </a:ext>
                  </a:extLst>
                </a:gridCol>
                <a:gridCol w="800912">
                  <a:extLst>
                    <a:ext uri="{9D8B030D-6E8A-4147-A177-3AD203B41FA5}">
                      <a16:colId xmlns:a16="http://schemas.microsoft.com/office/drawing/2014/main" val="1890622588"/>
                    </a:ext>
                  </a:extLst>
                </a:gridCol>
              </a:tblGrid>
              <a:tr h="115791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ประเด็นหลัก</a:t>
                      </a:r>
                    </a:p>
                  </a:txBody>
                  <a:tcPr marL="5600" marR="5600" marT="5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ไม่ระบุ</a:t>
                      </a:r>
                    </a:p>
                  </a:txBody>
                  <a:tcPr marL="5600" marR="5600" marT="5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รับเรื่องโดยมาด้วยตนเอง</a:t>
                      </a:r>
                    </a:p>
                  </a:txBody>
                  <a:tcPr marL="5600" marR="5600" marT="5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รับเรื่องทาง </a:t>
                      </a:r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Facebook/</a:t>
                      </a:r>
                      <a:b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</a:br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Social media</a:t>
                      </a:r>
                    </a:p>
                  </a:txBody>
                  <a:tcPr marL="5600" marR="5600" marT="5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รับเรื่องทางโทรศัพท์</a:t>
                      </a:r>
                    </a:p>
                  </a:txBody>
                  <a:tcPr marL="5600" marR="5600" marT="5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รับเรื่องทางวิทยุ</a:t>
                      </a:r>
                    </a:p>
                  </a:txBody>
                  <a:tcPr marL="5600" marR="5600" marT="5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รับข้อมูลจากแบบสอบถาม</a:t>
                      </a:r>
                    </a:p>
                  </a:txBody>
                  <a:tcPr marL="5600" marR="5600" marT="5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5600" marR="5600" marT="5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388115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ไม่ระบุ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380558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มาตรา 41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52104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การบริการ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834391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บัตรสนเท่ห์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120348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ประสานส่งต่อ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05537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ปรึกษา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39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29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72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983541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ร้องเรียนมาตรา 57,59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063309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ร้องเรียนหน่วยบริการ 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747352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ร้องทุกข์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015597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สอบถามข้อมูล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83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128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220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60213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131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203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35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36760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C4F37E5-0552-43F7-AA11-B86B9464CAF1}"/>
              </a:ext>
            </a:extLst>
          </p:cNvPr>
          <p:cNvSpPr txBox="1"/>
          <p:nvPr/>
        </p:nvSpPr>
        <p:spPr>
          <a:xfrm>
            <a:off x="-91440" y="35078"/>
            <a:ext cx="12283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ช่องทางการับเรื่อง ของหน่วย 50(5) ปีงบประมาณ 2564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F85B6A-6EA2-4C4C-9A79-D9326D50F364}"/>
              </a:ext>
            </a:extLst>
          </p:cNvPr>
          <p:cNvSpPr/>
          <p:nvPr/>
        </p:nvSpPr>
        <p:spPr>
          <a:xfrm>
            <a:off x="3938452" y="952429"/>
            <a:ext cx="1319348" cy="5329645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E4D9C2-AE41-4AF9-945F-25DB6AA10938}"/>
              </a:ext>
            </a:extLst>
          </p:cNvPr>
          <p:cNvSpPr/>
          <p:nvPr/>
        </p:nvSpPr>
        <p:spPr>
          <a:xfrm>
            <a:off x="6566741" y="959156"/>
            <a:ext cx="1319348" cy="5248961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468E038-195B-4C4E-8EF5-A0596920F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4465" y="6295975"/>
            <a:ext cx="811019" cy="503578"/>
          </a:xfrm>
          <a:solidFill>
            <a:srgbClr val="FFFF00"/>
          </a:solidFill>
        </p:spPr>
        <p:txBody>
          <a:bodyPr/>
          <a:lstStyle/>
          <a:p>
            <a:pPr algn="ctr"/>
            <a:fld id="{7D2E8AC3-F428-4F27-BD95-675C496A1DEA}" type="slidenum">
              <a:rPr lang="th-TH" smtClean="0"/>
              <a:pPr algn="ctr"/>
              <a:t>41</a:t>
            </a:fld>
            <a:endParaRPr lang="th-TH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68029A-7D35-435C-8C0B-8DC17111FF79}"/>
              </a:ext>
            </a:extLst>
          </p:cNvPr>
          <p:cNvSpPr/>
          <p:nvPr/>
        </p:nvSpPr>
        <p:spPr>
          <a:xfrm>
            <a:off x="1014087" y="5400675"/>
            <a:ext cx="10163825" cy="498169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1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BCF9-9DD6-4DD9-BC50-B5060A5ED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999EEE4-3F3D-4ED8-9020-6E3236E867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6799358"/>
              </p:ext>
            </p:extLst>
          </p:nvPr>
        </p:nvGraphicFramePr>
        <p:xfrm>
          <a:off x="52248" y="804519"/>
          <a:ext cx="12087501" cy="529806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473505">
                  <a:extLst>
                    <a:ext uri="{9D8B030D-6E8A-4147-A177-3AD203B41FA5}">
                      <a16:colId xmlns:a16="http://schemas.microsoft.com/office/drawing/2014/main" val="2947915074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2393603214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1483030439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764653812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3161025787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3452203629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281114735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200199651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3815661252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1673768557"/>
                    </a:ext>
                  </a:extLst>
                </a:gridCol>
                <a:gridCol w="980066">
                  <a:extLst>
                    <a:ext uri="{9D8B030D-6E8A-4147-A177-3AD203B41FA5}">
                      <a16:colId xmlns:a16="http://schemas.microsoft.com/office/drawing/2014/main" val="1969297699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3612535414"/>
                    </a:ext>
                  </a:extLst>
                </a:gridCol>
              </a:tblGrid>
              <a:tr h="180810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จังหวัดที่เกิดเหตุ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ไม่ระบุ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มาตรา 41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การบริการ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บัตรสนเท่ห์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</a:t>
                      </a:r>
                    </a:p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สาน</a:t>
                      </a:r>
                    </a:p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ส่งต่อ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ปรึกษา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</a:t>
                      </a:r>
                    </a:p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เรียนมาตรา 57,59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</a:t>
                      </a:r>
                    </a:p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เรียนหน่วยบริการ 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ร้องทุกข์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สอบถามข้อมูล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 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06875"/>
                  </a:ext>
                </a:extLst>
              </a:tr>
              <a:tr h="42478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ประจวบคีรีขันธ์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80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87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6959075"/>
                  </a:ext>
                </a:extLst>
              </a:tr>
              <a:tr h="42478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เพชรบุรี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34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76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179104"/>
                  </a:ext>
                </a:extLst>
              </a:tr>
              <a:tr h="42478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นครปฐม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42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58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5222221"/>
                  </a:ext>
                </a:extLst>
              </a:tr>
              <a:tr h="42478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ราชบุรี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15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58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3704283"/>
                  </a:ext>
                </a:extLst>
              </a:tr>
              <a:tr h="42478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สมุทรสาคร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33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58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5082073"/>
                  </a:ext>
                </a:extLst>
              </a:tr>
              <a:tr h="42478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สมุทรสงคราม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11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5712334"/>
                  </a:ext>
                </a:extLst>
              </a:tr>
              <a:tr h="42478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กาญจนบุรี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8084856"/>
                  </a:ext>
                </a:extLst>
              </a:tr>
              <a:tr h="42478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72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219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35</a:t>
                      </a:r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554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BADAD46-1EE6-4829-9B7C-253E3DBF8D0F}"/>
              </a:ext>
            </a:extLst>
          </p:cNvPr>
          <p:cNvSpPr txBox="1"/>
          <p:nvPr/>
        </p:nvSpPr>
        <p:spPr>
          <a:xfrm>
            <a:off x="583112" y="158188"/>
            <a:ext cx="11025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จำนวนการบันทึกเรื่องร้องเรียน /ร้องทุกข์  บันทึกโดยหน่วย 50(5) ปีงบประมาณ 2564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773A895-3AC0-4F3E-BB1F-FC635955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4465" y="6295975"/>
            <a:ext cx="811019" cy="503578"/>
          </a:xfrm>
          <a:solidFill>
            <a:srgbClr val="FFFF00"/>
          </a:solidFill>
        </p:spPr>
        <p:txBody>
          <a:bodyPr/>
          <a:lstStyle/>
          <a:p>
            <a:pPr algn="ctr"/>
            <a:fld id="{7D2E8AC3-F428-4F27-BD95-675C496A1DEA}" type="slidenum">
              <a:rPr lang="th-TH" smtClean="0"/>
              <a:pPr algn="ctr"/>
              <a:t>42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6113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BCF9-9DD6-4DD9-BC50-B5060A5ED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999EEE4-3F3D-4ED8-9020-6E3236E867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4322586"/>
              </p:ext>
            </p:extLst>
          </p:nvPr>
        </p:nvGraphicFramePr>
        <p:xfrm>
          <a:off x="-25899" y="1111063"/>
          <a:ext cx="11455124" cy="5746937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880920">
                  <a:extLst>
                    <a:ext uri="{9D8B030D-6E8A-4147-A177-3AD203B41FA5}">
                      <a16:colId xmlns:a16="http://schemas.microsoft.com/office/drawing/2014/main" val="2947915074"/>
                    </a:ext>
                  </a:extLst>
                </a:gridCol>
                <a:gridCol w="2113234">
                  <a:extLst>
                    <a:ext uri="{9D8B030D-6E8A-4147-A177-3AD203B41FA5}">
                      <a16:colId xmlns:a16="http://schemas.microsoft.com/office/drawing/2014/main" val="2393603214"/>
                    </a:ext>
                  </a:extLst>
                </a:gridCol>
                <a:gridCol w="1292194">
                  <a:extLst>
                    <a:ext uri="{9D8B030D-6E8A-4147-A177-3AD203B41FA5}">
                      <a16:colId xmlns:a16="http://schemas.microsoft.com/office/drawing/2014/main" val="1483030439"/>
                    </a:ext>
                  </a:extLst>
                </a:gridCol>
                <a:gridCol w="1292194">
                  <a:extLst>
                    <a:ext uri="{9D8B030D-6E8A-4147-A177-3AD203B41FA5}">
                      <a16:colId xmlns:a16="http://schemas.microsoft.com/office/drawing/2014/main" val="764653812"/>
                    </a:ext>
                  </a:extLst>
                </a:gridCol>
                <a:gridCol w="1292194">
                  <a:extLst>
                    <a:ext uri="{9D8B030D-6E8A-4147-A177-3AD203B41FA5}">
                      <a16:colId xmlns:a16="http://schemas.microsoft.com/office/drawing/2014/main" val="3161025787"/>
                    </a:ext>
                  </a:extLst>
                </a:gridCol>
                <a:gridCol w="1292194">
                  <a:extLst>
                    <a:ext uri="{9D8B030D-6E8A-4147-A177-3AD203B41FA5}">
                      <a16:colId xmlns:a16="http://schemas.microsoft.com/office/drawing/2014/main" val="3452203629"/>
                    </a:ext>
                  </a:extLst>
                </a:gridCol>
                <a:gridCol w="1292194">
                  <a:extLst>
                    <a:ext uri="{9D8B030D-6E8A-4147-A177-3AD203B41FA5}">
                      <a16:colId xmlns:a16="http://schemas.microsoft.com/office/drawing/2014/main" val="281114735"/>
                    </a:ext>
                  </a:extLst>
                </a:gridCol>
              </a:tblGrid>
              <a:tr h="1769297"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จังหวัดที่เกิดเหตุ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ยื่นขอรับเงินช่วยเหลือตามมาตรา 41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ร้องเรียนหน่วยบริการ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ร้องทุกข์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สอบถามข้อมูล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ไม่บันทึก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06875"/>
                  </a:ext>
                </a:extLst>
              </a:tr>
              <a:tr h="466575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6959075"/>
                  </a:ext>
                </a:extLst>
              </a:tr>
              <a:tr h="466575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179104"/>
                  </a:ext>
                </a:extLst>
              </a:tr>
              <a:tr h="466575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5222221"/>
                  </a:ext>
                </a:extLst>
              </a:tr>
              <a:tr h="466575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3704283"/>
                  </a:ext>
                </a:extLst>
              </a:tr>
              <a:tr h="466575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5082073"/>
                  </a:ext>
                </a:extLst>
              </a:tr>
              <a:tr h="466575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5712334"/>
                  </a:ext>
                </a:extLst>
              </a:tr>
              <a:tr h="466575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8084856"/>
                  </a:ext>
                </a:extLst>
              </a:tr>
              <a:tr h="466575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79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108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554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BADAD46-1EE6-4829-9B7C-253E3DBF8D0F}"/>
              </a:ext>
            </a:extLst>
          </p:cNvPr>
          <p:cNvSpPr txBox="1"/>
          <p:nvPr/>
        </p:nvSpPr>
        <p:spPr>
          <a:xfrm>
            <a:off x="-25899" y="-56555"/>
            <a:ext cx="1221789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จำนวนการบันทึกเรื่องร้องเรียน /ร้องทุกข์  บันทึกโดยหน่วย 50(5)</a:t>
            </a:r>
          </a:p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ปีงบประมาณ 2565 เดือนตุลาคม 2564 – มกราคม 2565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773A895-3AC0-4F3E-BB1F-FC635955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225" y="6354422"/>
            <a:ext cx="811019" cy="50357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fld id="{7D2E8AC3-F428-4F27-BD95-675C496A1DEA}" type="slidenum">
              <a:rPr lang="th-TH" smtClean="0"/>
              <a:pPr algn="ctr"/>
              <a:t>43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01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BCF9-9DD6-4DD9-BC50-B5060A5ED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999EEE4-3F3D-4ED8-9020-6E3236E867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1866615"/>
              </p:ext>
            </p:extLst>
          </p:nvPr>
        </p:nvGraphicFramePr>
        <p:xfrm>
          <a:off x="3886200" y="1191659"/>
          <a:ext cx="7854857" cy="5693752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356653">
                  <a:extLst>
                    <a:ext uri="{9D8B030D-6E8A-4147-A177-3AD203B41FA5}">
                      <a16:colId xmlns:a16="http://schemas.microsoft.com/office/drawing/2014/main" val="2947915074"/>
                    </a:ext>
                  </a:extLst>
                </a:gridCol>
                <a:gridCol w="1539059">
                  <a:extLst>
                    <a:ext uri="{9D8B030D-6E8A-4147-A177-3AD203B41FA5}">
                      <a16:colId xmlns:a16="http://schemas.microsoft.com/office/drawing/2014/main" val="2393603214"/>
                    </a:ext>
                  </a:extLst>
                </a:gridCol>
                <a:gridCol w="1676699">
                  <a:extLst>
                    <a:ext uri="{9D8B030D-6E8A-4147-A177-3AD203B41FA5}">
                      <a16:colId xmlns:a16="http://schemas.microsoft.com/office/drawing/2014/main" val="1483030439"/>
                    </a:ext>
                  </a:extLst>
                </a:gridCol>
                <a:gridCol w="1096308">
                  <a:extLst>
                    <a:ext uri="{9D8B030D-6E8A-4147-A177-3AD203B41FA5}">
                      <a16:colId xmlns:a16="http://schemas.microsoft.com/office/drawing/2014/main" val="764653812"/>
                    </a:ext>
                  </a:extLst>
                </a:gridCol>
                <a:gridCol w="1186138">
                  <a:extLst>
                    <a:ext uri="{9D8B030D-6E8A-4147-A177-3AD203B41FA5}">
                      <a16:colId xmlns:a16="http://schemas.microsoft.com/office/drawing/2014/main" val="3161025787"/>
                    </a:ext>
                  </a:extLst>
                </a:gridCol>
              </a:tblGrid>
              <a:tr h="1228432"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จังหวัดที่เกิดเหตุ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ผู้ร้องเรียนเข้าใจผิด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มีมูลความจริง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ไม่บันทึก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06875"/>
                  </a:ext>
                </a:extLst>
              </a:tr>
              <a:tr h="535093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6959075"/>
                  </a:ext>
                </a:extLst>
              </a:tr>
              <a:tr h="535093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23179104"/>
                  </a:ext>
                </a:extLst>
              </a:tr>
              <a:tr h="535093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65222221"/>
                  </a:ext>
                </a:extLst>
              </a:tr>
              <a:tr h="535093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3704283"/>
                  </a:ext>
                </a:extLst>
              </a:tr>
              <a:tr h="535093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5082073"/>
                  </a:ext>
                </a:extLst>
              </a:tr>
              <a:tr h="535093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5712334"/>
                  </a:ext>
                </a:extLst>
              </a:tr>
              <a:tr h="535093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8084856"/>
                  </a:ext>
                </a:extLst>
              </a:tr>
              <a:tr h="535093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101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108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554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BADAD46-1EE6-4829-9B7C-253E3DBF8D0F}"/>
              </a:ext>
            </a:extLst>
          </p:cNvPr>
          <p:cNvSpPr txBox="1"/>
          <p:nvPr/>
        </p:nvSpPr>
        <p:spPr>
          <a:xfrm>
            <a:off x="-25899" y="71301"/>
            <a:ext cx="1221789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จำนวนการบันทึกเรื่องร้องเรียน /ร้องทุกข์  บันทึกโดยหน่วย 50(5)</a:t>
            </a:r>
          </a:p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ปีงบประมาณ 2565 เดือนตุลาคม 2564 – มกราคม 2565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773A895-3AC0-4F3E-BB1F-FC635955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058" y="6277831"/>
            <a:ext cx="450942" cy="571500"/>
          </a:xfrm>
          <a:solidFill>
            <a:srgbClr val="FFFF00"/>
          </a:solidFill>
        </p:spPr>
        <p:txBody>
          <a:bodyPr/>
          <a:lstStyle/>
          <a:p>
            <a:pPr algn="ctr"/>
            <a:fld id="{7D2E8AC3-F428-4F27-BD95-675C496A1DEA}" type="slidenum">
              <a:rPr lang="th-TH" smtClean="0"/>
              <a:pPr algn="ctr"/>
              <a:t>44</a:t>
            </a:fld>
            <a:endParaRPr lang="th-TH" dirty="0"/>
          </a:p>
        </p:txBody>
      </p:sp>
      <p:pic>
        <p:nvPicPr>
          <p:cNvPr id="3074" name="Picture 2" descr="290000+ การ์ตูน รูปภาพ_ภาพพื้นหลัง_th.lovepik.com รูปดาวน์โหลด">
            <a:extLst>
              <a:ext uri="{FF2B5EF4-FFF2-40B4-BE49-F238E27FC236}">
                <a16:creationId xmlns:a16="http://schemas.microsoft.com/office/drawing/2014/main" id="{942CF569-2A1F-45B0-AF2D-943CB0F44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7" t="3125" r="17809"/>
          <a:stretch/>
        </p:blipFill>
        <p:spPr bwMode="auto">
          <a:xfrm>
            <a:off x="23303" y="1191659"/>
            <a:ext cx="3533881" cy="54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DF24CB-C686-4B17-8712-1816CEE26764}"/>
              </a:ext>
            </a:extLst>
          </p:cNvPr>
          <p:cNvSpPr/>
          <p:nvPr/>
        </p:nvSpPr>
        <p:spPr>
          <a:xfrm>
            <a:off x="9458325" y="1191659"/>
            <a:ext cx="1128713" cy="56937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6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F27D-C8D4-4F54-8198-C3E4C9DF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119098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th-TH" sz="6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บทสรุป </a:t>
            </a:r>
            <a:endParaRPr lang="en-US" sz="6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DA55662-8840-4746-B36F-D258CF4189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5224603"/>
              </p:ext>
            </p:extLst>
          </p:nvPr>
        </p:nvGraphicFramePr>
        <p:xfrm>
          <a:off x="-871537" y="955964"/>
          <a:ext cx="14532119" cy="5616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1A953C-5D2D-471F-A41D-52F994A3B8BB}"/>
              </a:ext>
            </a:extLst>
          </p:cNvPr>
          <p:cNvSpPr txBox="1">
            <a:spLocks/>
          </p:cNvSpPr>
          <p:nvPr/>
        </p:nvSpPr>
        <p:spPr>
          <a:xfrm>
            <a:off x="11457622" y="6287104"/>
            <a:ext cx="734378" cy="570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45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8635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F27D-C8D4-4F54-8198-C3E4C9DF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47723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th-TH" sz="6000" b="1">
                <a:latin typeface="TH Niramit AS" panose="02000506000000020004" pitchFamily="2" charset="-34"/>
                <a:cs typeface="TH Niramit AS" panose="02000506000000020004" pitchFamily="2" charset="-34"/>
              </a:rPr>
              <a:t>ข้อเสนอ</a:t>
            </a:r>
            <a:endParaRPr lang="en-US" sz="6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D9CCA-FB81-44F4-930E-46E42DBD6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814" y="2121704"/>
            <a:ext cx="6417540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จึงเรียนมาเพื่อโปรดทราบ</a:t>
            </a:r>
          </a:p>
          <a:p>
            <a:pPr marL="0" indent="0">
              <a:buNone/>
            </a:pP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 ใช้ข้อมูลในการประกอบการเยี่ยมติดตามหรือพัฒนาระบบต่อไป</a:t>
            </a:r>
            <a:endParaRPr lang="en-US" sz="4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1A953C-5D2D-471F-A41D-52F994A3B8BB}"/>
              </a:ext>
            </a:extLst>
          </p:cNvPr>
          <p:cNvSpPr txBox="1">
            <a:spLocks/>
          </p:cNvSpPr>
          <p:nvPr/>
        </p:nvSpPr>
        <p:spPr>
          <a:xfrm>
            <a:off x="11457622" y="6287104"/>
            <a:ext cx="734378" cy="570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46</a:t>
            </a:fld>
            <a:endParaRPr lang="th-TH" dirty="0"/>
          </a:p>
        </p:txBody>
      </p:sp>
      <p:pic>
        <p:nvPicPr>
          <p:cNvPr id="2050" name="Picture 2" descr="ตัดสินใจและเลือกให้เป็น">
            <a:extLst>
              <a:ext uri="{FF2B5EF4-FFF2-40B4-BE49-F238E27FC236}">
                <a16:creationId xmlns:a16="http://schemas.microsoft.com/office/drawing/2014/main" id="{B6337D19-58D1-46F1-A0EB-C0A7655FC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60" y="2121704"/>
            <a:ext cx="4762500" cy="403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74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4453"/>
            <a:ext cx="12192000" cy="56769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923329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en-US" sz="5400">
                <a:latin typeface="TH Krub" pitchFamily="2" charset="-34"/>
                <a:cs typeface="TH Krub" pitchFamily="2" charset="-34"/>
              </a:rPr>
            </a:br>
            <a:br>
              <a:rPr lang="en-US" sz="5400">
                <a:latin typeface="TH Krub" pitchFamily="2" charset="-34"/>
                <a:cs typeface="TH Krub" pitchFamily="2" charset="-34"/>
              </a:rPr>
            </a:br>
            <a:br>
              <a:rPr lang="en-US" sz="5400">
                <a:latin typeface="TH Krub" pitchFamily="2" charset="-34"/>
                <a:cs typeface="TH Krub" pitchFamily="2" charset="-34"/>
              </a:rPr>
            </a:br>
            <a:br>
              <a:rPr lang="en-US" sz="5400">
                <a:latin typeface="TH Krub" pitchFamily="2" charset="-34"/>
                <a:cs typeface="TH Krub" pitchFamily="2" charset="-34"/>
              </a:rPr>
            </a:br>
            <a:br>
              <a:rPr lang="en-US" sz="5400">
                <a:latin typeface="TH Krub" pitchFamily="2" charset="-34"/>
                <a:cs typeface="TH Krub" pitchFamily="2" charset="-34"/>
              </a:rPr>
            </a:br>
            <a:endParaRPr lang="en-US" sz="5400" dirty="0">
              <a:latin typeface="TH Fah kwang" pitchFamily="2" charset="-34"/>
              <a:cs typeface="TH Fah kwang" pitchFamily="2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34937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th-TH" sz="4000" b="1" dirty="0">
                <a:solidFill>
                  <a:srgbClr val="FF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ช่</a:t>
            </a:r>
            <a:r>
              <a:rPr lang="th-TH" sz="2800" b="1" dirty="0">
                <a:latin typeface="TH Fah kwang" panose="02000506000000020004" pitchFamily="2" charset="-34"/>
                <a:cs typeface="TH Fah kwang" panose="02000506000000020004" pitchFamily="2" charset="-34"/>
              </a:rPr>
              <a:t>องทางในการคืนข้อมูลและสื่อสาร    </a:t>
            </a:r>
            <a:r>
              <a:rPr lang="en-US" sz="2800" dirty="0">
                <a:hlinkClick r:id="rId4"/>
              </a:rPr>
              <a:t>https://ratchaburi.nhso.go.th/FrontEnd/index.aspx</a:t>
            </a:r>
            <a:endParaRPr lang="en-US" sz="280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9" name="Right Arrow 8"/>
          <p:cNvSpPr/>
          <p:nvPr/>
        </p:nvSpPr>
        <p:spPr>
          <a:xfrm rot="8016741">
            <a:off x="2087534" y="4281831"/>
            <a:ext cx="1599449" cy="1447847"/>
          </a:xfrm>
          <a:prstGeom prst="rightArrow">
            <a:avLst/>
          </a:prstGeom>
          <a:solidFill>
            <a:srgbClr val="FF0000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Right Arrow 9"/>
          <p:cNvSpPr/>
          <p:nvPr/>
        </p:nvSpPr>
        <p:spPr>
          <a:xfrm rot="8016741">
            <a:off x="4953278" y="4146048"/>
            <a:ext cx="1599449" cy="1447847"/>
          </a:xfrm>
          <a:prstGeom prst="rightArrow">
            <a:avLst/>
          </a:prstGeom>
          <a:solidFill>
            <a:srgbClr val="FF99FF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8016741">
            <a:off x="10684767" y="2387581"/>
            <a:ext cx="1599449" cy="1447847"/>
          </a:xfrm>
          <a:prstGeom prst="rightArrow">
            <a:avLst/>
          </a:prstGeom>
          <a:solidFill>
            <a:srgbClr val="FFFF00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126480" y="1275494"/>
            <a:ext cx="2219234" cy="1220963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E33B-B0CE-4639-B903-436A591B3220}" type="datetime1">
              <a:rPr lang="th-TH" smtClean="0"/>
              <a:t>21/02/65</a:t>
            </a:fld>
            <a:endParaRPr lang="th-TH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EE927E-939F-4FC5-B3BE-3B0239989A1D}"/>
              </a:ext>
            </a:extLst>
          </p:cNvPr>
          <p:cNvSpPr txBox="1">
            <a:spLocks/>
          </p:cNvSpPr>
          <p:nvPr/>
        </p:nvSpPr>
        <p:spPr>
          <a:xfrm>
            <a:off x="11687172" y="6340134"/>
            <a:ext cx="456247" cy="5035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E8AC3-F428-4F27-BD95-675C496A1DEA}" type="slidenum">
              <a:rPr lang="th-TH" smtClean="0">
                <a:solidFill>
                  <a:schemeClr val="tx1"/>
                </a:solidFill>
              </a:rPr>
              <a:pPr/>
              <a:t>47</a:t>
            </a:fld>
            <a:endParaRPr lang="th-T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8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7B54A-89DD-48AC-8B7B-69ECF06AD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48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7" name="Picture 2" descr="ปลัดสุขุม ฉุน หมอตีกับพยาบาล ในโรงพยาบาลอำนาจเจริญ เชิญด่วน สหวิชาชีพ  หารือมาตรการจัดบริการผู้ป่วย">
            <a:extLst>
              <a:ext uri="{FF2B5EF4-FFF2-40B4-BE49-F238E27FC236}">
                <a16:creationId xmlns:a16="http://schemas.microsoft.com/office/drawing/2014/main" id="{CE251A2F-9448-4BCA-89E0-5A3A90A8B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6128"/>
            <a:ext cx="7048503" cy="408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8F04689-17C3-44C2-90CB-855A368D3923}"/>
              </a:ext>
            </a:extLst>
          </p:cNvPr>
          <p:cNvSpPr/>
          <p:nvPr/>
        </p:nvSpPr>
        <p:spPr>
          <a:xfrm>
            <a:off x="7770812" y="636458"/>
            <a:ext cx="4421187" cy="2309942"/>
          </a:xfrm>
          <a:prstGeom prst="wedgeRoundRectCallout">
            <a:avLst>
              <a:gd name="adj1" fmla="val -72654"/>
              <a:gd name="adj2" fmla="val 4297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A4CA568F-4DDD-463B-944C-6D1AAFE1A12E}"/>
              </a:ext>
            </a:extLst>
          </p:cNvPr>
          <p:cNvSpPr txBox="1">
            <a:spLocks/>
          </p:cNvSpPr>
          <p:nvPr/>
        </p:nvSpPr>
        <p:spPr>
          <a:xfrm>
            <a:off x="7770813" y="995691"/>
            <a:ext cx="4421187" cy="2141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199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Q&amp;A</a:t>
            </a:r>
            <a:endParaRPr lang="th-TH" sz="199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499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ออกแบบปกเหลี่ยม_template">
            <a:extLst>
              <a:ext uri="{FF2B5EF4-FFF2-40B4-BE49-F238E27FC236}">
                <a16:creationId xmlns:a16="http://schemas.microsoft.com/office/drawing/2014/main" id="{C4858FFB-836A-41D2-A631-56F0401C8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1" b="15195"/>
          <a:stretch/>
        </p:blipFill>
        <p:spPr bwMode="auto">
          <a:xfrm>
            <a:off x="20" y="10"/>
            <a:ext cx="12191980" cy="612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379D7A-0D78-4345-93CF-A7918E1FF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98" y="6365852"/>
            <a:ext cx="811019" cy="50357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45236DF-7C70-4355-B818-10B2F357A488}" type="slidenum">
              <a:rPr lang="en-US" b="1">
                <a:solidFill>
                  <a:srgbClr val="FFFF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49</a:t>
            </a:fld>
            <a:endParaRPr lang="en-US" b="1" dirty="0">
              <a:solidFill>
                <a:srgbClr val="FFFFF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8378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1857" y="0"/>
            <a:ext cx="12192000" cy="1039603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จำนวนการยื่นและมติจ่ายเงิน มาตรา 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41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จำแนกรายจังหวัด </a:t>
            </a:r>
          </a:p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ข้อมูลปีงบประมาณ 2564</a:t>
            </a: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CE25B0F-3126-4C18-82A5-57223A3D81BC}"/>
              </a:ext>
            </a:extLst>
          </p:cNvPr>
          <p:cNvSpPr txBox="1">
            <a:spLocks/>
          </p:cNvSpPr>
          <p:nvPr/>
        </p:nvSpPr>
        <p:spPr>
          <a:xfrm>
            <a:off x="11687172" y="6340134"/>
            <a:ext cx="456247" cy="5035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E8AC3-F428-4F27-BD95-675C496A1DEA}" type="slidenum">
              <a:rPr lang="th-TH" smtClean="0">
                <a:solidFill>
                  <a:schemeClr val="tx1"/>
                </a:solidFill>
              </a:rPr>
              <a:pPr/>
              <a:t>5</a:t>
            </a:fld>
            <a:endParaRPr lang="th-TH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0B10D8D-0CC9-4699-A5B4-B2165D8E6A9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0025" y="1039603"/>
          <a:ext cx="8915401" cy="5804109"/>
        </p:xfrm>
        <a:graphic>
          <a:graphicData uri="http://schemas.openxmlformats.org/drawingml/2006/table">
            <a:tbl>
              <a:tblPr/>
              <a:tblGrid>
                <a:gridCol w="2504179">
                  <a:extLst>
                    <a:ext uri="{9D8B030D-6E8A-4147-A177-3AD203B41FA5}">
                      <a16:colId xmlns:a16="http://schemas.microsoft.com/office/drawing/2014/main" val="4246247133"/>
                    </a:ext>
                  </a:extLst>
                </a:gridCol>
                <a:gridCol w="3478914">
                  <a:extLst>
                    <a:ext uri="{9D8B030D-6E8A-4147-A177-3AD203B41FA5}">
                      <a16:colId xmlns:a16="http://schemas.microsoft.com/office/drawing/2014/main" val="1958570885"/>
                    </a:ext>
                  </a:extLst>
                </a:gridCol>
                <a:gridCol w="2932308">
                  <a:extLst>
                    <a:ext uri="{9D8B030D-6E8A-4147-A177-3AD203B41FA5}">
                      <a16:colId xmlns:a16="http://schemas.microsoft.com/office/drawing/2014/main" val="4228480306"/>
                    </a:ext>
                  </a:extLst>
                </a:gridCol>
              </a:tblGrid>
              <a:tr h="644901"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จังหวัด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จำนวน</a:t>
                      </a:r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(ราย)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จำนวนเงินที่จ่าย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731377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  5,270,000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367652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ราชบุรี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  4,932,000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6920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  3,960,000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329833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เพชรบุรี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  2,868,000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316107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นครปฐม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   2,110,000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067415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   1,480,000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89864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      270,000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976010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 20,890,000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717224"/>
                  </a:ext>
                </a:extLst>
              </a:tr>
            </a:tbl>
          </a:graphicData>
        </a:graphic>
      </p:graphicFrame>
      <p:pic>
        <p:nvPicPr>
          <p:cNvPr id="1026" name="Picture 2" descr="ตัวละครหมอชายตัวละครหมอชาย, ชุมชนช่วยเหลือภาพตัดปะ, ตัวละครหมอ, ตัวการ์ตูนภาพ  PNG และ เวกเตอร์ สำหรับการดาวน์โหลดฟรี | แอนิเมชั่น, ภาพประกอบ, ภาพ">
            <a:extLst>
              <a:ext uri="{FF2B5EF4-FFF2-40B4-BE49-F238E27FC236}">
                <a16:creationId xmlns:a16="http://schemas.microsoft.com/office/drawing/2014/main" id="{EA3749A5-3EA7-49E6-B2E8-9A044E806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4" r="34419"/>
          <a:stretch/>
        </p:blipFill>
        <p:spPr bwMode="auto">
          <a:xfrm>
            <a:off x="9224367" y="1039603"/>
            <a:ext cx="2353863" cy="611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15D24A-1B72-4C9B-B173-0E4C2C91D04F}"/>
              </a:ext>
            </a:extLst>
          </p:cNvPr>
          <p:cNvSpPr/>
          <p:nvPr/>
        </p:nvSpPr>
        <p:spPr>
          <a:xfrm>
            <a:off x="200025" y="1665515"/>
            <a:ext cx="9024342" cy="1257300"/>
          </a:xfrm>
          <a:custGeom>
            <a:avLst/>
            <a:gdLst>
              <a:gd name="connsiteX0" fmla="*/ 0 w 9024342"/>
              <a:gd name="connsiteY0" fmla="*/ 0 h 1257300"/>
              <a:gd name="connsiteX1" fmla="*/ 564021 w 9024342"/>
              <a:gd name="connsiteY1" fmla="*/ 0 h 1257300"/>
              <a:gd name="connsiteX2" fmla="*/ 1128043 w 9024342"/>
              <a:gd name="connsiteY2" fmla="*/ 0 h 1257300"/>
              <a:gd name="connsiteX3" fmla="*/ 1872551 w 9024342"/>
              <a:gd name="connsiteY3" fmla="*/ 0 h 1257300"/>
              <a:gd name="connsiteX4" fmla="*/ 2617059 w 9024342"/>
              <a:gd name="connsiteY4" fmla="*/ 0 h 1257300"/>
              <a:gd name="connsiteX5" fmla="*/ 3000594 w 9024342"/>
              <a:gd name="connsiteY5" fmla="*/ 0 h 1257300"/>
              <a:gd name="connsiteX6" fmla="*/ 3654859 w 9024342"/>
              <a:gd name="connsiteY6" fmla="*/ 0 h 1257300"/>
              <a:gd name="connsiteX7" fmla="*/ 3948150 w 9024342"/>
              <a:gd name="connsiteY7" fmla="*/ 0 h 1257300"/>
              <a:gd name="connsiteX8" fmla="*/ 4241441 w 9024342"/>
              <a:gd name="connsiteY8" fmla="*/ 0 h 1257300"/>
              <a:gd name="connsiteX9" fmla="*/ 4805462 w 9024342"/>
              <a:gd name="connsiteY9" fmla="*/ 0 h 1257300"/>
              <a:gd name="connsiteX10" fmla="*/ 5459727 w 9024342"/>
              <a:gd name="connsiteY10" fmla="*/ 0 h 1257300"/>
              <a:gd name="connsiteX11" fmla="*/ 6204235 w 9024342"/>
              <a:gd name="connsiteY11" fmla="*/ 0 h 1257300"/>
              <a:gd name="connsiteX12" fmla="*/ 6497526 w 9024342"/>
              <a:gd name="connsiteY12" fmla="*/ 0 h 1257300"/>
              <a:gd name="connsiteX13" fmla="*/ 7242034 w 9024342"/>
              <a:gd name="connsiteY13" fmla="*/ 0 h 1257300"/>
              <a:gd name="connsiteX14" fmla="*/ 7896299 w 9024342"/>
              <a:gd name="connsiteY14" fmla="*/ 0 h 1257300"/>
              <a:gd name="connsiteX15" fmla="*/ 8279834 w 9024342"/>
              <a:gd name="connsiteY15" fmla="*/ 0 h 1257300"/>
              <a:gd name="connsiteX16" fmla="*/ 9024342 w 9024342"/>
              <a:gd name="connsiteY16" fmla="*/ 0 h 1257300"/>
              <a:gd name="connsiteX17" fmla="*/ 9024342 w 9024342"/>
              <a:gd name="connsiteY17" fmla="*/ 381381 h 1257300"/>
              <a:gd name="connsiteX18" fmla="*/ 9024342 w 9024342"/>
              <a:gd name="connsiteY18" fmla="*/ 787908 h 1257300"/>
              <a:gd name="connsiteX19" fmla="*/ 9024342 w 9024342"/>
              <a:gd name="connsiteY19" fmla="*/ 1257300 h 1257300"/>
              <a:gd name="connsiteX20" fmla="*/ 8731051 w 9024342"/>
              <a:gd name="connsiteY20" fmla="*/ 1257300 h 1257300"/>
              <a:gd name="connsiteX21" fmla="*/ 8167030 w 9024342"/>
              <a:gd name="connsiteY21" fmla="*/ 1257300 h 1257300"/>
              <a:gd name="connsiteX22" fmla="*/ 7873738 w 9024342"/>
              <a:gd name="connsiteY22" fmla="*/ 1257300 h 1257300"/>
              <a:gd name="connsiteX23" fmla="*/ 7129230 w 9024342"/>
              <a:gd name="connsiteY23" fmla="*/ 1257300 h 1257300"/>
              <a:gd name="connsiteX24" fmla="*/ 6565209 w 9024342"/>
              <a:gd name="connsiteY24" fmla="*/ 1257300 h 1257300"/>
              <a:gd name="connsiteX25" fmla="*/ 5820701 w 9024342"/>
              <a:gd name="connsiteY25" fmla="*/ 1257300 h 1257300"/>
              <a:gd name="connsiteX26" fmla="*/ 5527409 w 9024342"/>
              <a:gd name="connsiteY26" fmla="*/ 1257300 h 1257300"/>
              <a:gd name="connsiteX27" fmla="*/ 4963388 w 9024342"/>
              <a:gd name="connsiteY27" fmla="*/ 1257300 h 1257300"/>
              <a:gd name="connsiteX28" fmla="*/ 4399367 w 9024342"/>
              <a:gd name="connsiteY28" fmla="*/ 1257300 h 1257300"/>
              <a:gd name="connsiteX29" fmla="*/ 4015832 w 9024342"/>
              <a:gd name="connsiteY29" fmla="*/ 1257300 h 1257300"/>
              <a:gd name="connsiteX30" fmla="*/ 3271324 w 9024342"/>
              <a:gd name="connsiteY30" fmla="*/ 1257300 h 1257300"/>
              <a:gd name="connsiteX31" fmla="*/ 2617059 w 9024342"/>
              <a:gd name="connsiteY31" fmla="*/ 1257300 h 1257300"/>
              <a:gd name="connsiteX32" fmla="*/ 1962794 w 9024342"/>
              <a:gd name="connsiteY32" fmla="*/ 1257300 h 1257300"/>
              <a:gd name="connsiteX33" fmla="*/ 1398773 w 9024342"/>
              <a:gd name="connsiteY33" fmla="*/ 1257300 h 1257300"/>
              <a:gd name="connsiteX34" fmla="*/ 1105482 w 9024342"/>
              <a:gd name="connsiteY34" fmla="*/ 1257300 h 1257300"/>
              <a:gd name="connsiteX35" fmla="*/ 812191 w 9024342"/>
              <a:gd name="connsiteY35" fmla="*/ 1257300 h 1257300"/>
              <a:gd name="connsiteX36" fmla="*/ 0 w 9024342"/>
              <a:gd name="connsiteY36" fmla="*/ 1257300 h 1257300"/>
              <a:gd name="connsiteX37" fmla="*/ 0 w 9024342"/>
              <a:gd name="connsiteY37" fmla="*/ 813054 h 1257300"/>
              <a:gd name="connsiteX38" fmla="*/ 0 w 9024342"/>
              <a:gd name="connsiteY38" fmla="*/ 406527 h 1257300"/>
              <a:gd name="connsiteX39" fmla="*/ 0 w 9024342"/>
              <a:gd name="connsiteY39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24342" h="1257300" extrusionOk="0">
                <a:moveTo>
                  <a:pt x="0" y="0"/>
                </a:moveTo>
                <a:cubicBezTo>
                  <a:pt x="209105" y="-209"/>
                  <a:pt x="329082" y="21343"/>
                  <a:pt x="564021" y="0"/>
                </a:cubicBezTo>
                <a:cubicBezTo>
                  <a:pt x="798960" y="-21343"/>
                  <a:pt x="919457" y="62457"/>
                  <a:pt x="1128043" y="0"/>
                </a:cubicBezTo>
                <a:cubicBezTo>
                  <a:pt x="1336629" y="-62457"/>
                  <a:pt x="1570555" y="15112"/>
                  <a:pt x="1872551" y="0"/>
                </a:cubicBezTo>
                <a:cubicBezTo>
                  <a:pt x="2174547" y="-15112"/>
                  <a:pt x="2246607" y="45542"/>
                  <a:pt x="2617059" y="0"/>
                </a:cubicBezTo>
                <a:cubicBezTo>
                  <a:pt x="2987511" y="-45542"/>
                  <a:pt x="2851636" y="11737"/>
                  <a:pt x="3000594" y="0"/>
                </a:cubicBezTo>
                <a:cubicBezTo>
                  <a:pt x="3149552" y="-11737"/>
                  <a:pt x="3450420" y="1392"/>
                  <a:pt x="3654859" y="0"/>
                </a:cubicBezTo>
                <a:cubicBezTo>
                  <a:pt x="3859298" y="-1392"/>
                  <a:pt x="3886389" y="5052"/>
                  <a:pt x="3948150" y="0"/>
                </a:cubicBezTo>
                <a:cubicBezTo>
                  <a:pt x="4009911" y="-5052"/>
                  <a:pt x="4098957" y="30700"/>
                  <a:pt x="4241441" y="0"/>
                </a:cubicBezTo>
                <a:cubicBezTo>
                  <a:pt x="4383925" y="-30700"/>
                  <a:pt x="4655919" y="66039"/>
                  <a:pt x="4805462" y="0"/>
                </a:cubicBezTo>
                <a:cubicBezTo>
                  <a:pt x="4955005" y="-66039"/>
                  <a:pt x="5198582" y="1217"/>
                  <a:pt x="5459727" y="0"/>
                </a:cubicBezTo>
                <a:cubicBezTo>
                  <a:pt x="5720873" y="-1217"/>
                  <a:pt x="5870833" y="15035"/>
                  <a:pt x="6204235" y="0"/>
                </a:cubicBezTo>
                <a:cubicBezTo>
                  <a:pt x="6537637" y="-15035"/>
                  <a:pt x="6366863" y="1812"/>
                  <a:pt x="6497526" y="0"/>
                </a:cubicBezTo>
                <a:cubicBezTo>
                  <a:pt x="6628189" y="-1812"/>
                  <a:pt x="7078061" y="36025"/>
                  <a:pt x="7242034" y="0"/>
                </a:cubicBezTo>
                <a:cubicBezTo>
                  <a:pt x="7406007" y="-36025"/>
                  <a:pt x="7739060" y="36889"/>
                  <a:pt x="7896299" y="0"/>
                </a:cubicBezTo>
                <a:cubicBezTo>
                  <a:pt x="8053538" y="-36889"/>
                  <a:pt x="8181293" y="32729"/>
                  <a:pt x="8279834" y="0"/>
                </a:cubicBezTo>
                <a:cubicBezTo>
                  <a:pt x="8378375" y="-32729"/>
                  <a:pt x="8674615" y="42933"/>
                  <a:pt x="9024342" y="0"/>
                </a:cubicBezTo>
                <a:cubicBezTo>
                  <a:pt x="9039950" y="133392"/>
                  <a:pt x="8979251" y="254112"/>
                  <a:pt x="9024342" y="381381"/>
                </a:cubicBezTo>
                <a:cubicBezTo>
                  <a:pt x="9069433" y="508650"/>
                  <a:pt x="9006317" y="667525"/>
                  <a:pt x="9024342" y="787908"/>
                </a:cubicBezTo>
                <a:cubicBezTo>
                  <a:pt x="9042367" y="908291"/>
                  <a:pt x="9023209" y="1066109"/>
                  <a:pt x="9024342" y="1257300"/>
                </a:cubicBezTo>
                <a:cubicBezTo>
                  <a:pt x="8955896" y="1274284"/>
                  <a:pt x="8862427" y="1223181"/>
                  <a:pt x="8731051" y="1257300"/>
                </a:cubicBezTo>
                <a:cubicBezTo>
                  <a:pt x="8599675" y="1291419"/>
                  <a:pt x="8330339" y="1205273"/>
                  <a:pt x="8167030" y="1257300"/>
                </a:cubicBezTo>
                <a:cubicBezTo>
                  <a:pt x="8003721" y="1309327"/>
                  <a:pt x="8003025" y="1250477"/>
                  <a:pt x="7873738" y="1257300"/>
                </a:cubicBezTo>
                <a:cubicBezTo>
                  <a:pt x="7744451" y="1264123"/>
                  <a:pt x="7290141" y="1215070"/>
                  <a:pt x="7129230" y="1257300"/>
                </a:cubicBezTo>
                <a:cubicBezTo>
                  <a:pt x="6968319" y="1299530"/>
                  <a:pt x="6826530" y="1222427"/>
                  <a:pt x="6565209" y="1257300"/>
                </a:cubicBezTo>
                <a:cubicBezTo>
                  <a:pt x="6303888" y="1292173"/>
                  <a:pt x="6176370" y="1212285"/>
                  <a:pt x="5820701" y="1257300"/>
                </a:cubicBezTo>
                <a:cubicBezTo>
                  <a:pt x="5465032" y="1302315"/>
                  <a:pt x="5660503" y="1232995"/>
                  <a:pt x="5527409" y="1257300"/>
                </a:cubicBezTo>
                <a:cubicBezTo>
                  <a:pt x="5394315" y="1281605"/>
                  <a:pt x="5177022" y="1202063"/>
                  <a:pt x="4963388" y="1257300"/>
                </a:cubicBezTo>
                <a:cubicBezTo>
                  <a:pt x="4749754" y="1312537"/>
                  <a:pt x="4538091" y="1244655"/>
                  <a:pt x="4399367" y="1257300"/>
                </a:cubicBezTo>
                <a:cubicBezTo>
                  <a:pt x="4260643" y="1269945"/>
                  <a:pt x="4114720" y="1217240"/>
                  <a:pt x="4015832" y="1257300"/>
                </a:cubicBezTo>
                <a:cubicBezTo>
                  <a:pt x="3916944" y="1297360"/>
                  <a:pt x="3427774" y="1180911"/>
                  <a:pt x="3271324" y="1257300"/>
                </a:cubicBezTo>
                <a:cubicBezTo>
                  <a:pt x="3114874" y="1333689"/>
                  <a:pt x="2765384" y="1179938"/>
                  <a:pt x="2617059" y="1257300"/>
                </a:cubicBezTo>
                <a:cubicBezTo>
                  <a:pt x="2468734" y="1334662"/>
                  <a:pt x="2281964" y="1204435"/>
                  <a:pt x="1962794" y="1257300"/>
                </a:cubicBezTo>
                <a:cubicBezTo>
                  <a:pt x="1643624" y="1310165"/>
                  <a:pt x="1552133" y="1214553"/>
                  <a:pt x="1398773" y="1257300"/>
                </a:cubicBezTo>
                <a:cubicBezTo>
                  <a:pt x="1245413" y="1300047"/>
                  <a:pt x="1171735" y="1233220"/>
                  <a:pt x="1105482" y="1257300"/>
                </a:cubicBezTo>
                <a:cubicBezTo>
                  <a:pt x="1039229" y="1281380"/>
                  <a:pt x="958494" y="1223056"/>
                  <a:pt x="812191" y="1257300"/>
                </a:cubicBezTo>
                <a:cubicBezTo>
                  <a:pt x="665888" y="1291544"/>
                  <a:pt x="313925" y="1227037"/>
                  <a:pt x="0" y="1257300"/>
                </a:cubicBezTo>
                <a:cubicBezTo>
                  <a:pt x="-11014" y="1101150"/>
                  <a:pt x="10866" y="920104"/>
                  <a:pt x="0" y="813054"/>
                </a:cubicBezTo>
                <a:cubicBezTo>
                  <a:pt x="-10866" y="706004"/>
                  <a:pt x="7833" y="551539"/>
                  <a:pt x="0" y="406527"/>
                </a:cubicBezTo>
                <a:cubicBezTo>
                  <a:pt x="-7833" y="261515"/>
                  <a:pt x="15795" y="168930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71838783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1857" y="0"/>
            <a:ext cx="12192000" cy="1039603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มาตรา 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41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จำแนกตามความรุนแรง </a:t>
            </a:r>
          </a:p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ข้อมูลปีงบประมาณ 2564</a:t>
            </a: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CE25B0F-3126-4C18-82A5-57223A3D81BC}"/>
              </a:ext>
            </a:extLst>
          </p:cNvPr>
          <p:cNvSpPr txBox="1">
            <a:spLocks/>
          </p:cNvSpPr>
          <p:nvPr/>
        </p:nvSpPr>
        <p:spPr>
          <a:xfrm>
            <a:off x="11687172" y="6340134"/>
            <a:ext cx="456247" cy="5035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E8AC3-F428-4F27-BD95-675C496A1DEA}" type="slidenum">
              <a:rPr lang="th-TH" smtClean="0">
                <a:solidFill>
                  <a:schemeClr val="tx1"/>
                </a:solidFill>
              </a:rPr>
              <a:pPr/>
              <a:t>6</a:t>
            </a:fld>
            <a:endParaRPr lang="th-TH" dirty="0">
              <a:solidFill>
                <a:schemeClr val="tx1"/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8B04F5A-8A02-446D-9879-D6D73E271DE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039603"/>
          <a:ext cx="9089232" cy="5338140"/>
        </p:xfrm>
        <a:graphic>
          <a:graphicData uri="http://schemas.openxmlformats.org/drawingml/2006/table">
            <a:tbl>
              <a:tblPr/>
              <a:tblGrid>
                <a:gridCol w="2748164">
                  <a:extLst>
                    <a:ext uri="{9D8B030D-6E8A-4147-A177-3AD203B41FA5}">
                      <a16:colId xmlns:a16="http://schemas.microsoft.com/office/drawing/2014/main" val="1889836304"/>
                    </a:ext>
                  </a:extLst>
                </a:gridCol>
                <a:gridCol w="1267116">
                  <a:extLst>
                    <a:ext uri="{9D8B030D-6E8A-4147-A177-3AD203B41FA5}">
                      <a16:colId xmlns:a16="http://schemas.microsoft.com/office/drawing/2014/main" val="2742087049"/>
                    </a:ext>
                  </a:extLst>
                </a:gridCol>
                <a:gridCol w="1267116">
                  <a:extLst>
                    <a:ext uri="{9D8B030D-6E8A-4147-A177-3AD203B41FA5}">
                      <a16:colId xmlns:a16="http://schemas.microsoft.com/office/drawing/2014/main" val="2688885870"/>
                    </a:ext>
                  </a:extLst>
                </a:gridCol>
                <a:gridCol w="1267116">
                  <a:extLst>
                    <a:ext uri="{9D8B030D-6E8A-4147-A177-3AD203B41FA5}">
                      <a16:colId xmlns:a16="http://schemas.microsoft.com/office/drawing/2014/main" val="2632659910"/>
                    </a:ext>
                  </a:extLst>
                </a:gridCol>
                <a:gridCol w="1267116">
                  <a:extLst>
                    <a:ext uri="{9D8B030D-6E8A-4147-A177-3AD203B41FA5}">
                      <a16:colId xmlns:a16="http://schemas.microsoft.com/office/drawing/2014/main" val="2754509824"/>
                    </a:ext>
                  </a:extLst>
                </a:gridCol>
                <a:gridCol w="1272604">
                  <a:extLst>
                    <a:ext uri="{9D8B030D-6E8A-4147-A177-3AD203B41FA5}">
                      <a16:colId xmlns:a16="http://schemas.microsoft.com/office/drawing/2014/main" val="4191546537"/>
                    </a:ext>
                  </a:extLst>
                </a:gridCol>
              </a:tblGrid>
              <a:tr h="5338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จังหวัด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ความรุนแรง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60954"/>
                  </a:ext>
                </a:extLst>
              </a:tr>
              <a:tr h="5338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ไม่จ่าย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6(3)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6(2)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6(1)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52086"/>
                  </a:ext>
                </a:extLst>
              </a:tr>
              <a:tr h="533814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กาญจนบุรี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18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156930"/>
                  </a:ext>
                </a:extLst>
              </a:tr>
              <a:tr h="533814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ราชบุรี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18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237440"/>
                  </a:ext>
                </a:extLst>
              </a:tr>
              <a:tr h="533814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สมุทรสาคร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13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18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379277"/>
                  </a:ext>
                </a:extLst>
              </a:tr>
              <a:tr h="533814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เพชรบุรี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13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72180"/>
                  </a:ext>
                </a:extLst>
              </a:tr>
              <a:tr h="533814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นครปฐม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086444"/>
                  </a:ext>
                </a:extLst>
              </a:tr>
              <a:tr h="533814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ประจวบคีรีขันธ์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232888"/>
                  </a:ext>
                </a:extLst>
              </a:tr>
              <a:tr h="533814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สุพรรณบุรี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565386"/>
                  </a:ext>
                </a:extLst>
              </a:tr>
              <a:tr h="533814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26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83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53366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F2F0E4D-0756-4146-82A6-0D0F61FE9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80" t="16254" r="22792"/>
          <a:stretch/>
        </p:blipFill>
        <p:spPr>
          <a:xfrm>
            <a:off x="9089232" y="1039603"/>
            <a:ext cx="3221694" cy="53381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1C5734D-121B-4C2D-867C-C2879BEA755B}"/>
              </a:ext>
            </a:extLst>
          </p:cNvPr>
          <p:cNvSpPr/>
          <p:nvPr/>
        </p:nvSpPr>
        <p:spPr>
          <a:xfrm>
            <a:off x="0" y="2079206"/>
            <a:ext cx="9089232" cy="1709023"/>
          </a:xfrm>
          <a:custGeom>
            <a:avLst/>
            <a:gdLst>
              <a:gd name="connsiteX0" fmla="*/ 0 w 9089232"/>
              <a:gd name="connsiteY0" fmla="*/ 0 h 1709023"/>
              <a:gd name="connsiteX1" fmla="*/ 568077 w 9089232"/>
              <a:gd name="connsiteY1" fmla="*/ 0 h 1709023"/>
              <a:gd name="connsiteX2" fmla="*/ 1136154 w 9089232"/>
              <a:gd name="connsiteY2" fmla="*/ 0 h 1709023"/>
              <a:gd name="connsiteX3" fmla="*/ 1886016 w 9089232"/>
              <a:gd name="connsiteY3" fmla="*/ 0 h 1709023"/>
              <a:gd name="connsiteX4" fmla="*/ 2635877 w 9089232"/>
              <a:gd name="connsiteY4" fmla="*/ 0 h 1709023"/>
              <a:gd name="connsiteX5" fmla="*/ 3022170 w 9089232"/>
              <a:gd name="connsiteY5" fmla="*/ 0 h 1709023"/>
              <a:gd name="connsiteX6" fmla="*/ 3681139 w 9089232"/>
              <a:gd name="connsiteY6" fmla="*/ 0 h 1709023"/>
              <a:gd name="connsiteX7" fmla="*/ 3976539 w 9089232"/>
              <a:gd name="connsiteY7" fmla="*/ 0 h 1709023"/>
              <a:gd name="connsiteX8" fmla="*/ 4271939 w 9089232"/>
              <a:gd name="connsiteY8" fmla="*/ 0 h 1709023"/>
              <a:gd name="connsiteX9" fmla="*/ 4840016 w 9089232"/>
              <a:gd name="connsiteY9" fmla="*/ 0 h 1709023"/>
              <a:gd name="connsiteX10" fmla="*/ 5498985 w 9089232"/>
              <a:gd name="connsiteY10" fmla="*/ 0 h 1709023"/>
              <a:gd name="connsiteX11" fmla="*/ 6248847 w 9089232"/>
              <a:gd name="connsiteY11" fmla="*/ 0 h 1709023"/>
              <a:gd name="connsiteX12" fmla="*/ 6544247 w 9089232"/>
              <a:gd name="connsiteY12" fmla="*/ 0 h 1709023"/>
              <a:gd name="connsiteX13" fmla="*/ 7294109 w 9089232"/>
              <a:gd name="connsiteY13" fmla="*/ 0 h 1709023"/>
              <a:gd name="connsiteX14" fmla="*/ 7953078 w 9089232"/>
              <a:gd name="connsiteY14" fmla="*/ 0 h 1709023"/>
              <a:gd name="connsiteX15" fmla="*/ 8339370 w 9089232"/>
              <a:gd name="connsiteY15" fmla="*/ 0 h 1709023"/>
              <a:gd name="connsiteX16" fmla="*/ 9089232 w 9089232"/>
              <a:gd name="connsiteY16" fmla="*/ 0 h 1709023"/>
              <a:gd name="connsiteX17" fmla="*/ 9089232 w 9089232"/>
              <a:gd name="connsiteY17" fmla="*/ 518404 h 1709023"/>
              <a:gd name="connsiteX18" fmla="*/ 9089232 w 9089232"/>
              <a:gd name="connsiteY18" fmla="*/ 1070988 h 1709023"/>
              <a:gd name="connsiteX19" fmla="*/ 9089232 w 9089232"/>
              <a:gd name="connsiteY19" fmla="*/ 1709023 h 1709023"/>
              <a:gd name="connsiteX20" fmla="*/ 8793832 w 9089232"/>
              <a:gd name="connsiteY20" fmla="*/ 1709023 h 1709023"/>
              <a:gd name="connsiteX21" fmla="*/ 8225755 w 9089232"/>
              <a:gd name="connsiteY21" fmla="*/ 1709023 h 1709023"/>
              <a:gd name="connsiteX22" fmla="*/ 7930355 w 9089232"/>
              <a:gd name="connsiteY22" fmla="*/ 1709023 h 1709023"/>
              <a:gd name="connsiteX23" fmla="*/ 7180493 w 9089232"/>
              <a:gd name="connsiteY23" fmla="*/ 1709023 h 1709023"/>
              <a:gd name="connsiteX24" fmla="*/ 6612416 w 9089232"/>
              <a:gd name="connsiteY24" fmla="*/ 1709023 h 1709023"/>
              <a:gd name="connsiteX25" fmla="*/ 5862555 w 9089232"/>
              <a:gd name="connsiteY25" fmla="*/ 1709023 h 1709023"/>
              <a:gd name="connsiteX26" fmla="*/ 5567155 w 9089232"/>
              <a:gd name="connsiteY26" fmla="*/ 1709023 h 1709023"/>
              <a:gd name="connsiteX27" fmla="*/ 4999078 w 9089232"/>
              <a:gd name="connsiteY27" fmla="*/ 1709023 h 1709023"/>
              <a:gd name="connsiteX28" fmla="*/ 4431001 w 9089232"/>
              <a:gd name="connsiteY28" fmla="*/ 1709023 h 1709023"/>
              <a:gd name="connsiteX29" fmla="*/ 4044708 w 9089232"/>
              <a:gd name="connsiteY29" fmla="*/ 1709023 h 1709023"/>
              <a:gd name="connsiteX30" fmla="*/ 3294847 w 9089232"/>
              <a:gd name="connsiteY30" fmla="*/ 1709023 h 1709023"/>
              <a:gd name="connsiteX31" fmla="*/ 2635877 w 9089232"/>
              <a:gd name="connsiteY31" fmla="*/ 1709023 h 1709023"/>
              <a:gd name="connsiteX32" fmla="*/ 1976908 w 9089232"/>
              <a:gd name="connsiteY32" fmla="*/ 1709023 h 1709023"/>
              <a:gd name="connsiteX33" fmla="*/ 1408831 w 9089232"/>
              <a:gd name="connsiteY33" fmla="*/ 1709023 h 1709023"/>
              <a:gd name="connsiteX34" fmla="*/ 1113431 w 9089232"/>
              <a:gd name="connsiteY34" fmla="*/ 1709023 h 1709023"/>
              <a:gd name="connsiteX35" fmla="*/ 818031 w 9089232"/>
              <a:gd name="connsiteY35" fmla="*/ 1709023 h 1709023"/>
              <a:gd name="connsiteX36" fmla="*/ 0 w 9089232"/>
              <a:gd name="connsiteY36" fmla="*/ 1709023 h 1709023"/>
              <a:gd name="connsiteX37" fmla="*/ 0 w 9089232"/>
              <a:gd name="connsiteY37" fmla="*/ 1105168 h 1709023"/>
              <a:gd name="connsiteX38" fmla="*/ 0 w 9089232"/>
              <a:gd name="connsiteY38" fmla="*/ 552584 h 1709023"/>
              <a:gd name="connsiteX39" fmla="*/ 0 w 9089232"/>
              <a:gd name="connsiteY39" fmla="*/ 0 h 17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89232" h="1709023" extrusionOk="0">
                <a:moveTo>
                  <a:pt x="0" y="0"/>
                </a:moveTo>
                <a:cubicBezTo>
                  <a:pt x="262661" y="-58620"/>
                  <a:pt x="370281" y="56803"/>
                  <a:pt x="568077" y="0"/>
                </a:cubicBezTo>
                <a:cubicBezTo>
                  <a:pt x="765873" y="-56803"/>
                  <a:pt x="1004462" y="31439"/>
                  <a:pt x="1136154" y="0"/>
                </a:cubicBezTo>
                <a:cubicBezTo>
                  <a:pt x="1267846" y="-31439"/>
                  <a:pt x="1672878" y="87135"/>
                  <a:pt x="1886016" y="0"/>
                </a:cubicBezTo>
                <a:cubicBezTo>
                  <a:pt x="2099154" y="-87135"/>
                  <a:pt x="2310754" y="14637"/>
                  <a:pt x="2635877" y="0"/>
                </a:cubicBezTo>
                <a:cubicBezTo>
                  <a:pt x="2961000" y="-14637"/>
                  <a:pt x="2909483" y="12603"/>
                  <a:pt x="3022170" y="0"/>
                </a:cubicBezTo>
                <a:cubicBezTo>
                  <a:pt x="3134857" y="-12603"/>
                  <a:pt x="3490603" y="8165"/>
                  <a:pt x="3681139" y="0"/>
                </a:cubicBezTo>
                <a:cubicBezTo>
                  <a:pt x="3871675" y="-8165"/>
                  <a:pt x="3892974" y="4624"/>
                  <a:pt x="3976539" y="0"/>
                </a:cubicBezTo>
                <a:cubicBezTo>
                  <a:pt x="4060104" y="-4624"/>
                  <a:pt x="4131005" y="14894"/>
                  <a:pt x="4271939" y="0"/>
                </a:cubicBezTo>
                <a:cubicBezTo>
                  <a:pt x="4412873" y="-14894"/>
                  <a:pt x="4683389" y="31219"/>
                  <a:pt x="4840016" y="0"/>
                </a:cubicBezTo>
                <a:cubicBezTo>
                  <a:pt x="4996643" y="-31219"/>
                  <a:pt x="5365702" y="37735"/>
                  <a:pt x="5498985" y="0"/>
                </a:cubicBezTo>
                <a:cubicBezTo>
                  <a:pt x="5632268" y="-37735"/>
                  <a:pt x="6019602" y="38964"/>
                  <a:pt x="6248847" y="0"/>
                </a:cubicBezTo>
                <a:cubicBezTo>
                  <a:pt x="6478092" y="-38964"/>
                  <a:pt x="6464466" y="4227"/>
                  <a:pt x="6544247" y="0"/>
                </a:cubicBezTo>
                <a:cubicBezTo>
                  <a:pt x="6624028" y="-4227"/>
                  <a:pt x="7125938" y="60198"/>
                  <a:pt x="7294109" y="0"/>
                </a:cubicBezTo>
                <a:cubicBezTo>
                  <a:pt x="7462280" y="-60198"/>
                  <a:pt x="7751461" y="55517"/>
                  <a:pt x="7953078" y="0"/>
                </a:cubicBezTo>
                <a:cubicBezTo>
                  <a:pt x="8154695" y="-55517"/>
                  <a:pt x="8152470" y="1680"/>
                  <a:pt x="8339370" y="0"/>
                </a:cubicBezTo>
                <a:cubicBezTo>
                  <a:pt x="8526270" y="-1680"/>
                  <a:pt x="8905240" y="35588"/>
                  <a:pt x="9089232" y="0"/>
                </a:cubicBezTo>
                <a:cubicBezTo>
                  <a:pt x="9089449" y="241693"/>
                  <a:pt x="9046818" y="308463"/>
                  <a:pt x="9089232" y="518404"/>
                </a:cubicBezTo>
                <a:cubicBezTo>
                  <a:pt x="9131646" y="728345"/>
                  <a:pt x="9063854" y="940064"/>
                  <a:pt x="9089232" y="1070988"/>
                </a:cubicBezTo>
                <a:cubicBezTo>
                  <a:pt x="9114610" y="1201912"/>
                  <a:pt x="9026634" y="1492748"/>
                  <a:pt x="9089232" y="1709023"/>
                </a:cubicBezTo>
                <a:cubicBezTo>
                  <a:pt x="8997992" y="1721372"/>
                  <a:pt x="8878933" y="1676453"/>
                  <a:pt x="8793832" y="1709023"/>
                </a:cubicBezTo>
                <a:cubicBezTo>
                  <a:pt x="8708731" y="1741593"/>
                  <a:pt x="8504463" y="1684487"/>
                  <a:pt x="8225755" y="1709023"/>
                </a:cubicBezTo>
                <a:cubicBezTo>
                  <a:pt x="7947047" y="1733559"/>
                  <a:pt x="8054290" y="1699998"/>
                  <a:pt x="7930355" y="1709023"/>
                </a:cubicBezTo>
                <a:cubicBezTo>
                  <a:pt x="7806420" y="1718048"/>
                  <a:pt x="7396726" y="1673782"/>
                  <a:pt x="7180493" y="1709023"/>
                </a:cubicBezTo>
                <a:cubicBezTo>
                  <a:pt x="6964260" y="1744264"/>
                  <a:pt x="6785921" y="1702034"/>
                  <a:pt x="6612416" y="1709023"/>
                </a:cubicBezTo>
                <a:cubicBezTo>
                  <a:pt x="6438911" y="1716012"/>
                  <a:pt x="6037066" y="1699515"/>
                  <a:pt x="5862555" y="1709023"/>
                </a:cubicBezTo>
                <a:cubicBezTo>
                  <a:pt x="5688044" y="1718531"/>
                  <a:pt x="5626275" y="1677560"/>
                  <a:pt x="5567155" y="1709023"/>
                </a:cubicBezTo>
                <a:cubicBezTo>
                  <a:pt x="5508035" y="1740486"/>
                  <a:pt x="5256563" y="1701828"/>
                  <a:pt x="4999078" y="1709023"/>
                </a:cubicBezTo>
                <a:cubicBezTo>
                  <a:pt x="4741593" y="1716218"/>
                  <a:pt x="4676569" y="1668112"/>
                  <a:pt x="4431001" y="1709023"/>
                </a:cubicBezTo>
                <a:cubicBezTo>
                  <a:pt x="4185433" y="1749934"/>
                  <a:pt x="4146361" y="1703465"/>
                  <a:pt x="4044708" y="1709023"/>
                </a:cubicBezTo>
                <a:cubicBezTo>
                  <a:pt x="3943055" y="1714581"/>
                  <a:pt x="3460333" y="1649584"/>
                  <a:pt x="3294847" y="1709023"/>
                </a:cubicBezTo>
                <a:cubicBezTo>
                  <a:pt x="3129361" y="1768462"/>
                  <a:pt x="2843910" y="1657503"/>
                  <a:pt x="2635877" y="1709023"/>
                </a:cubicBezTo>
                <a:cubicBezTo>
                  <a:pt x="2427844" y="1760543"/>
                  <a:pt x="2213516" y="1642267"/>
                  <a:pt x="1976908" y="1709023"/>
                </a:cubicBezTo>
                <a:cubicBezTo>
                  <a:pt x="1740300" y="1775779"/>
                  <a:pt x="1657165" y="1664837"/>
                  <a:pt x="1408831" y="1709023"/>
                </a:cubicBezTo>
                <a:cubicBezTo>
                  <a:pt x="1160497" y="1753209"/>
                  <a:pt x="1256196" y="1676483"/>
                  <a:pt x="1113431" y="1709023"/>
                </a:cubicBezTo>
                <a:cubicBezTo>
                  <a:pt x="970666" y="1741563"/>
                  <a:pt x="928839" y="1698178"/>
                  <a:pt x="818031" y="1709023"/>
                </a:cubicBezTo>
                <a:cubicBezTo>
                  <a:pt x="707223" y="1719868"/>
                  <a:pt x="362630" y="1613784"/>
                  <a:pt x="0" y="1709023"/>
                </a:cubicBezTo>
                <a:cubicBezTo>
                  <a:pt x="-48733" y="1540460"/>
                  <a:pt x="46363" y="1245472"/>
                  <a:pt x="0" y="1105168"/>
                </a:cubicBezTo>
                <a:cubicBezTo>
                  <a:pt x="-46363" y="964865"/>
                  <a:pt x="64910" y="728608"/>
                  <a:pt x="0" y="552584"/>
                </a:cubicBezTo>
                <a:cubicBezTo>
                  <a:pt x="-64910" y="376560"/>
                  <a:pt x="43868" y="11582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600FF"/>
            </a:solidFill>
            <a:extLst>
              <a:ext uri="{C807C97D-BFC1-408E-A445-0C87EB9F89A2}">
                <ask:lineSketchStyleProps xmlns:ask="http://schemas.microsoft.com/office/drawing/2018/sketchyshapes" sd="71838783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49ECFB-C3D7-4276-8AE4-DDC3CC767094}"/>
              </a:ext>
            </a:extLst>
          </p:cNvPr>
          <p:cNvSpPr/>
          <p:nvPr/>
        </p:nvSpPr>
        <p:spPr>
          <a:xfrm>
            <a:off x="6547757" y="3135086"/>
            <a:ext cx="1322614" cy="604157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1857" y="0"/>
            <a:ext cx="12192000" cy="1039603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มาตรา 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41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จำแนกตามแผนกที่รับบริการ</a:t>
            </a:r>
          </a:p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ข้อมูลปีงบประมาณ 2564 (จำนวนรวม 84 ราย)</a:t>
            </a: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CE25B0F-3126-4C18-82A5-57223A3D81BC}"/>
              </a:ext>
            </a:extLst>
          </p:cNvPr>
          <p:cNvSpPr txBox="1">
            <a:spLocks/>
          </p:cNvSpPr>
          <p:nvPr/>
        </p:nvSpPr>
        <p:spPr>
          <a:xfrm>
            <a:off x="11687172" y="6340134"/>
            <a:ext cx="456247" cy="5035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E8AC3-F428-4F27-BD95-675C496A1DEA}" type="slidenum">
              <a:rPr lang="th-TH" smtClean="0">
                <a:solidFill>
                  <a:schemeClr val="tx1"/>
                </a:solidFill>
              </a:rPr>
              <a:pPr/>
              <a:t>7</a:t>
            </a:fld>
            <a:endParaRPr lang="th-TH" dirty="0">
              <a:solidFill>
                <a:schemeClr val="tx1"/>
              </a:solidFill>
            </a:endParaRP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D021DEB5-D200-419B-AB37-E2D91A28A7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59529" y="1109513"/>
          <a:ext cx="9464328" cy="4945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C1470AC-19D8-4F74-B689-0460B20266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87" t="3095" r="21031"/>
          <a:stretch/>
        </p:blipFill>
        <p:spPr>
          <a:xfrm>
            <a:off x="31857" y="1074558"/>
            <a:ext cx="2928274" cy="494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2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1857" y="0"/>
            <a:ext cx="12192000" cy="1039603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มาตรา 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41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แผนกสูติกรรม  ข้อมูลปีงบประมาณ 2564 (จำนวนรวม 42 ราย)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957BF20-EDC1-4C91-88C1-BC345AA6A2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" y="1014064"/>
          <a:ext cx="9073162" cy="5843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4EC9A7ED-7205-439A-9FF5-B0FAF0AF0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22" t="-187" r="22484"/>
          <a:stretch/>
        </p:blipFill>
        <p:spPr>
          <a:xfrm>
            <a:off x="9089886" y="1014064"/>
            <a:ext cx="3092211" cy="5829647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723D118-2DE4-4CF0-9EF8-806C2D362C7D}"/>
              </a:ext>
            </a:extLst>
          </p:cNvPr>
          <p:cNvSpPr txBox="1">
            <a:spLocks/>
          </p:cNvSpPr>
          <p:nvPr/>
        </p:nvSpPr>
        <p:spPr>
          <a:xfrm>
            <a:off x="11687172" y="6340134"/>
            <a:ext cx="456247" cy="5035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E8AC3-F428-4F27-BD95-675C496A1DEA}" type="slidenum">
              <a:rPr lang="th-TH" smtClean="0">
                <a:solidFill>
                  <a:schemeClr val="tx1"/>
                </a:solidFill>
              </a:rPr>
              <a:pPr/>
              <a:t>8</a:t>
            </a:fld>
            <a:endParaRPr lang="th-T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1039603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จำนวนการยื่นและมติจ่ายเงิน มาตรา 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41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จำแนกรายจังหวัด </a:t>
            </a:r>
          </a:p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ข้อมูลปีงบประมาณ 256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(เดือนตุลาคม2564 – มกราคม 2565)</a:t>
            </a: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CE25B0F-3126-4C18-82A5-57223A3D81BC}"/>
              </a:ext>
            </a:extLst>
          </p:cNvPr>
          <p:cNvSpPr txBox="1">
            <a:spLocks/>
          </p:cNvSpPr>
          <p:nvPr/>
        </p:nvSpPr>
        <p:spPr>
          <a:xfrm>
            <a:off x="11687172" y="6340134"/>
            <a:ext cx="456247" cy="5035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E8AC3-F428-4F27-BD95-675C496A1DEA}" type="slidenum">
              <a:rPr lang="th-TH" smtClean="0">
                <a:solidFill>
                  <a:schemeClr val="tx1"/>
                </a:solidFill>
              </a:rPr>
              <a:pPr/>
              <a:t>9</a:t>
            </a:fld>
            <a:endParaRPr lang="th-TH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0B10D8D-0CC9-4699-A5B4-B2165D8E6A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8563938"/>
              </p:ext>
            </p:extLst>
          </p:nvPr>
        </p:nvGraphicFramePr>
        <p:xfrm>
          <a:off x="3308457" y="1053891"/>
          <a:ext cx="8378715" cy="5804109"/>
        </p:xfrm>
        <a:graphic>
          <a:graphicData uri="http://schemas.openxmlformats.org/drawingml/2006/table">
            <a:tbl>
              <a:tblPr/>
              <a:tblGrid>
                <a:gridCol w="2353433">
                  <a:extLst>
                    <a:ext uri="{9D8B030D-6E8A-4147-A177-3AD203B41FA5}">
                      <a16:colId xmlns:a16="http://schemas.microsoft.com/office/drawing/2014/main" val="4246247133"/>
                    </a:ext>
                  </a:extLst>
                </a:gridCol>
                <a:gridCol w="2896691">
                  <a:extLst>
                    <a:ext uri="{9D8B030D-6E8A-4147-A177-3AD203B41FA5}">
                      <a16:colId xmlns:a16="http://schemas.microsoft.com/office/drawing/2014/main" val="1958570885"/>
                    </a:ext>
                  </a:extLst>
                </a:gridCol>
                <a:gridCol w="3128591">
                  <a:extLst>
                    <a:ext uri="{9D8B030D-6E8A-4147-A177-3AD203B41FA5}">
                      <a16:colId xmlns:a16="http://schemas.microsoft.com/office/drawing/2014/main" val="4228480306"/>
                    </a:ext>
                  </a:extLst>
                </a:gridCol>
              </a:tblGrid>
              <a:tr h="644901"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จังหวัด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จำนวน</a:t>
                      </a:r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(ราย)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จำนวนเงินที่จ่าย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731377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2,700,000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367652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2,390,000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6920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1,560,000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329833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1,240,000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316107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1,036,000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067415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584,000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89864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150,000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976010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9,660,000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717224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715D24A-1B72-4C9B-B173-0E4C2C91D04F}"/>
              </a:ext>
            </a:extLst>
          </p:cNvPr>
          <p:cNvSpPr/>
          <p:nvPr/>
        </p:nvSpPr>
        <p:spPr>
          <a:xfrm>
            <a:off x="3200401" y="1636940"/>
            <a:ext cx="8658224" cy="1257300"/>
          </a:xfrm>
          <a:custGeom>
            <a:avLst/>
            <a:gdLst>
              <a:gd name="connsiteX0" fmla="*/ 0 w 8658224"/>
              <a:gd name="connsiteY0" fmla="*/ 0 h 1257300"/>
              <a:gd name="connsiteX1" fmla="*/ 577215 w 8658224"/>
              <a:gd name="connsiteY1" fmla="*/ 0 h 1257300"/>
              <a:gd name="connsiteX2" fmla="*/ 1154430 w 8658224"/>
              <a:gd name="connsiteY2" fmla="*/ 0 h 1257300"/>
              <a:gd name="connsiteX3" fmla="*/ 1904809 w 8658224"/>
              <a:gd name="connsiteY3" fmla="*/ 0 h 1257300"/>
              <a:gd name="connsiteX4" fmla="*/ 2655189 w 8658224"/>
              <a:gd name="connsiteY4" fmla="*/ 0 h 1257300"/>
              <a:gd name="connsiteX5" fmla="*/ 3059239 w 8658224"/>
              <a:gd name="connsiteY5" fmla="*/ 0 h 1257300"/>
              <a:gd name="connsiteX6" fmla="*/ 3723036 w 8658224"/>
              <a:gd name="connsiteY6" fmla="*/ 0 h 1257300"/>
              <a:gd name="connsiteX7" fmla="*/ 4040505 w 8658224"/>
              <a:gd name="connsiteY7" fmla="*/ 0 h 1257300"/>
              <a:gd name="connsiteX8" fmla="*/ 4357973 w 8658224"/>
              <a:gd name="connsiteY8" fmla="*/ 0 h 1257300"/>
              <a:gd name="connsiteX9" fmla="*/ 4935188 w 8658224"/>
              <a:gd name="connsiteY9" fmla="*/ 0 h 1257300"/>
              <a:gd name="connsiteX10" fmla="*/ 5598985 w 8658224"/>
              <a:gd name="connsiteY10" fmla="*/ 0 h 1257300"/>
              <a:gd name="connsiteX11" fmla="*/ 6349364 w 8658224"/>
              <a:gd name="connsiteY11" fmla="*/ 0 h 1257300"/>
              <a:gd name="connsiteX12" fmla="*/ 6666832 w 8658224"/>
              <a:gd name="connsiteY12" fmla="*/ 0 h 1257300"/>
              <a:gd name="connsiteX13" fmla="*/ 7417212 w 8658224"/>
              <a:gd name="connsiteY13" fmla="*/ 0 h 1257300"/>
              <a:gd name="connsiteX14" fmla="*/ 8081009 w 8658224"/>
              <a:gd name="connsiteY14" fmla="*/ 0 h 1257300"/>
              <a:gd name="connsiteX15" fmla="*/ 8658224 w 8658224"/>
              <a:gd name="connsiteY15" fmla="*/ 0 h 1257300"/>
              <a:gd name="connsiteX16" fmla="*/ 8658224 w 8658224"/>
              <a:gd name="connsiteY16" fmla="*/ 444246 h 1257300"/>
              <a:gd name="connsiteX17" fmla="*/ 8658224 w 8658224"/>
              <a:gd name="connsiteY17" fmla="*/ 850773 h 1257300"/>
              <a:gd name="connsiteX18" fmla="*/ 8658224 w 8658224"/>
              <a:gd name="connsiteY18" fmla="*/ 1257300 h 1257300"/>
              <a:gd name="connsiteX19" fmla="*/ 8340756 w 8658224"/>
              <a:gd name="connsiteY19" fmla="*/ 1257300 h 1257300"/>
              <a:gd name="connsiteX20" fmla="*/ 7590376 w 8658224"/>
              <a:gd name="connsiteY20" fmla="*/ 1257300 h 1257300"/>
              <a:gd name="connsiteX21" fmla="*/ 7013161 w 8658224"/>
              <a:gd name="connsiteY21" fmla="*/ 1257300 h 1257300"/>
              <a:gd name="connsiteX22" fmla="*/ 6695693 w 8658224"/>
              <a:gd name="connsiteY22" fmla="*/ 1257300 h 1257300"/>
              <a:gd name="connsiteX23" fmla="*/ 5945314 w 8658224"/>
              <a:gd name="connsiteY23" fmla="*/ 1257300 h 1257300"/>
              <a:gd name="connsiteX24" fmla="*/ 5368099 w 8658224"/>
              <a:gd name="connsiteY24" fmla="*/ 1257300 h 1257300"/>
              <a:gd name="connsiteX25" fmla="*/ 4617719 w 8658224"/>
              <a:gd name="connsiteY25" fmla="*/ 1257300 h 1257300"/>
              <a:gd name="connsiteX26" fmla="*/ 4300251 w 8658224"/>
              <a:gd name="connsiteY26" fmla="*/ 1257300 h 1257300"/>
              <a:gd name="connsiteX27" fmla="*/ 3723036 w 8658224"/>
              <a:gd name="connsiteY27" fmla="*/ 1257300 h 1257300"/>
              <a:gd name="connsiteX28" fmla="*/ 3145821 w 8658224"/>
              <a:gd name="connsiteY28" fmla="*/ 1257300 h 1257300"/>
              <a:gd name="connsiteX29" fmla="*/ 2741771 w 8658224"/>
              <a:gd name="connsiteY29" fmla="*/ 1257300 h 1257300"/>
              <a:gd name="connsiteX30" fmla="*/ 1991392 w 8658224"/>
              <a:gd name="connsiteY30" fmla="*/ 1257300 h 1257300"/>
              <a:gd name="connsiteX31" fmla="*/ 1327594 w 8658224"/>
              <a:gd name="connsiteY31" fmla="*/ 1257300 h 1257300"/>
              <a:gd name="connsiteX32" fmla="*/ 663797 w 8658224"/>
              <a:gd name="connsiteY32" fmla="*/ 1257300 h 1257300"/>
              <a:gd name="connsiteX33" fmla="*/ 0 w 8658224"/>
              <a:gd name="connsiteY33" fmla="*/ 1257300 h 1257300"/>
              <a:gd name="connsiteX34" fmla="*/ 0 w 8658224"/>
              <a:gd name="connsiteY34" fmla="*/ 875919 h 1257300"/>
              <a:gd name="connsiteX35" fmla="*/ 0 w 8658224"/>
              <a:gd name="connsiteY35" fmla="*/ 456819 h 1257300"/>
              <a:gd name="connsiteX36" fmla="*/ 0 w 8658224"/>
              <a:gd name="connsiteY36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658224" h="1257300" extrusionOk="0">
                <a:moveTo>
                  <a:pt x="0" y="0"/>
                </a:moveTo>
                <a:cubicBezTo>
                  <a:pt x="213425" y="-13569"/>
                  <a:pt x="384478" y="45173"/>
                  <a:pt x="577215" y="0"/>
                </a:cubicBezTo>
                <a:cubicBezTo>
                  <a:pt x="769953" y="-45173"/>
                  <a:pt x="1015902" y="67579"/>
                  <a:pt x="1154430" y="0"/>
                </a:cubicBezTo>
                <a:cubicBezTo>
                  <a:pt x="1292959" y="-67579"/>
                  <a:pt x="1686785" y="8371"/>
                  <a:pt x="1904809" y="0"/>
                </a:cubicBezTo>
                <a:cubicBezTo>
                  <a:pt x="2122833" y="-8371"/>
                  <a:pt x="2372745" y="36832"/>
                  <a:pt x="2655189" y="0"/>
                </a:cubicBezTo>
                <a:cubicBezTo>
                  <a:pt x="2937633" y="-36832"/>
                  <a:pt x="2958854" y="20071"/>
                  <a:pt x="3059239" y="0"/>
                </a:cubicBezTo>
                <a:cubicBezTo>
                  <a:pt x="3159624" y="-20071"/>
                  <a:pt x="3468175" y="67964"/>
                  <a:pt x="3723036" y="0"/>
                </a:cubicBezTo>
                <a:cubicBezTo>
                  <a:pt x="3977897" y="-67964"/>
                  <a:pt x="3970736" y="7673"/>
                  <a:pt x="4040505" y="0"/>
                </a:cubicBezTo>
                <a:cubicBezTo>
                  <a:pt x="4110274" y="-7673"/>
                  <a:pt x="4261403" y="22599"/>
                  <a:pt x="4357973" y="0"/>
                </a:cubicBezTo>
                <a:cubicBezTo>
                  <a:pt x="4454543" y="-22599"/>
                  <a:pt x="4819724" y="19509"/>
                  <a:pt x="4935188" y="0"/>
                </a:cubicBezTo>
                <a:cubicBezTo>
                  <a:pt x="5050652" y="-19509"/>
                  <a:pt x="5272909" y="29970"/>
                  <a:pt x="5598985" y="0"/>
                </a:cubicBezTo>
                <a:cubicBezTo>
                  <a:pt x="5925061" y="-29970"/>
                  <a:pt x="6161182" y="77955"/>
                  <a:pt x="6349364" y="0"/>
                </a:cubicBezTo>
                <a:cubicBezTo>
                  <a:pt x="6537546" y="-77955"/>
                  <a:pt x="6579468" y="28037"/>
                  <a:pt x="6666832" y="0"/>
                </a:cubicBezTo>
                <a:cubicBezTo>
                  <a:pt x="6754196" y="-28037"/>
                  <a:pt x="7146039" y="9405"/>
                  <a:pt x="7417212" y="0"/>
                </a:cubicBezTo>
                <a:cubicBezTo>
                  <a:pt x="7688385" y="-9405"/>
                  <a:pt x="7935874" y="32050"/>
                  <a:pt x="8081009" y="0"/>
                </a:cubicBezTo>
                <a:cubicBezTo>
                  <a:pt x="8226144" y="-32050"/>
                  <a:pt x="8377632" y="49744"/>
                  <a:pt x="8658224" y="0"/>
                </a:cubicBezTo>
                <a:cubicBezTo>
                  <a:pt x="8685216" y="146441"/>
                  <a:pt x="8611178" y="302137"/>
                  <a:pt x="8658224" y="444246"/>
                </a:cubicBezTo>
                <a:cubicBezTo>
                  <a:pt x="8705270" y="586355"/>
                  <a:pt x="8616653" y="714665"/>
                  <a:pt x="8658224" y="850773"/>
                </a:cubicBezTo>
                <a:cubicBezTo>
                  <a:pt x="8699795" y="986881"/>
                  <a:pt x="8640199" y="1136917"/>
                  <a:pt x="8658224" y="1257300"/>
                </a:cubicBezTo>
                <a:cubicBezTo>
                  <a:pt x="8548575" y="1267147"/>
                  <a:pt x="8490145" y="1253070"/>
                  <a:pt x="8340756" y="1257300"/>
                </a:cubicBezTo>
                <a:cubicBezTo>
                  <a:pt x="8191367" y="1261530"/>
                  <a:pt x="7818334" y="1253876"/>
                  <a:pt x="7590376" y="1257300"/>
                </a:cubicBezTo>
                <a:cubicBezTo>
                  <a:pt x="7362418" y="1260724"/>
                  <a:pt x="7208581" y="1245369"/>
                  <a:pt x="7013161" y="1257300"/>
                </a:cubicBezTo>
                <a:cubicBezTo>
                  <a:pt x="6817741" y="1269231"/>
                  <a:pt x="6808685" y="1254187"/>
                  <a:pt x="6695693" y="1257300"/>
                </a:cubicBezTo>
                <a:cubicBezTo>
                  <a:pt x="6582701" y="1260413"/>
                  <a:pt x="6107572" y="1175807"/>
                  <a:pt x="5945314" y="1257300"/>
                </a:cubicBezTo>
                <a:cubicBezTo>
                  <a:pt x="5783056" y="1338793"/>
                  <a:pt x="5593546" y="1219109"/>
                  <a:pt x="5368099" y="1257300"/>
                </a:cubicBezTo>
                <a:cubicBezTo>
                  <a:pt x="5142653" y="1295491"/>
                  <a:pt x="4887968" y="1208719"/>
                  <a:pt x="4617719" y="1257300"/>
                </a:cubicBezTo>
                <a:cubicBezTo>
                  <a:pt x="4347470" y="1305881"/>
                  <a:pt x="4442524" y="1224084"/>
                  <a:pt x="4300251" y="1257300"/>
                </a:cubicBezTo>
                <a:cubicBezTo>
                  <a:pt x="4157978" y="1290516"/>
                  <a:pt x="3930178" y="1196064"/>
                  <a:pt x="3723036" y="1257300"/>
                </a:cubicBezTo>
                <a:cubicBezTo>
                  <a:pt x="3515894" y="1318536"/>
                  <a:pt x="3375782" y="1220363"/>
                  <a:pt x="3145821" y="1257300"/>
                </a:cubicBezTo>
                <a:cubicBezTo>
                  <a:pt x="2915860" y="1294237"/>
                  <a:pt x="2836529" y="1219368"/>
                  <a:pt x="2741771" y="1257300"/>
                </a:cubicBezTo>
                <a:cubicBezTo>
                  <a:pt x="2647013" y="1295232"/>
                  <a:pt x="2330971" y="1233414"/>
                  <a:pt x="1991392" y="1257300"/>
                </a:cubicBezTo>
                <a:cubicBezTo>
                  <a:pt x="1651813" y="1281186"/>
                  <a:pt x="1525689" y="1235931"/>
                  <a:pt x="1327594" y="1257300"/>
                </a:cubicBezTo>
                <a:cubicBezTo>
                  <a:pt x="1129499" y="1278669"/>
                  <a:pt x="952219" y="1209576"/>
                  <a:pt x="663797" y="1257300"/>
                </a:cubicBezTo>
                <a:cubicBezTo>
                  <a:pt x="375375" y="1305024"/>
                  <a:pt x="138415" y="1215248"/>
                  <a:pt x="0" y="1257300"/>
                </a:cubicBezTo>
                <a:cubicBezTo>
                  <a:pt x="-13628" y="1090606"/>
                  <a:pt x="28028" y="983440"/>
                  <a:pt x="0" y="875919"/>
                </a:cubicBezTo>
                <a:cubicBezTo>
                  <a:pt x="-28028" y="768398"/>
                  <a:pt x="42579" y="642323"/>
                  <a:pt x="0" y="456819"/>
                </a:cubicBezTo>
                <a:cubicBezTo>
                  <a:pt x="-42579" y="271315"/>
                  <a:pt x="45149" y="152420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71838783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รูปคน PNG, ภาพคนPSD, ดาวน์โหลดฟรี | Pngtree">
            <a:extLst>
              <a:ext uri="{FF2B5EF4-FFF2-40B4-BE49-F238E27FC236}">
                <a16:creationId xmlns:a16="http://schemas.microsoft.com/office/drawing/2014/main" id="{DEFC8A23-91A0-4C5E-AC02-FE9EE1A78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3" r="24263"/>
          <a:stretch/>
        </p:blipFill>
        <p:spPr bwMode="auto">
          <a:xfrm>
            <a:off x="284793" y="1039603"/>
            <a:ext cx="2744155" cy="578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37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8106</TotalTime>
  <Words>3286</Words>
  <Application>Microsoft Office PowerPoint</Application>
  <PresentationFormat>Widescreen</PresentationFormat>
  <Paragraphs>1560</Paragraphs>
  <Slides>49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Arial</vt:lpstr>
      <vt:lpstr>Calibri</vt:lpstr>
      <vt:lpstr>Calibri Light</vt:lpstr>
      <vt:lpstr>Gill Sans MT</vt:lpstr>
      <vt:lpstr>Tahoma</vt:lpstr>
      <vt:lpstr>TH Fah kwang</vt:lpstr>
      <vt:lpstr>TH Krub</vt:lpstr>
      <vt:lpstr>TH Niramit AS</vt:lpstr>
      <vt:lpstr>TH Sarabun New</vt:lpstr>
      <vt:lpstr>TH SarabunPSK</vt:lpstr>
      <vt:lpstr>Gallery</vt:lpstr>
      <vt:lpstr>Retrospect</vt:lpstr>
      <vt:lpstr>Office Theme</vt:lpstr>
      <vt:lpstr>1_Office Theme</vt:lpstr>
      <vt:lpstr>   ผลการดำเนินงานคุ้มครองสิทธิ  สปสช. เขต 5 ราชบุรี   </vt:lpstr>
      <vt:lpstr>กรอบการนำเสนอ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ข้อสรุป : กรณีผู้รับบริการได้รับความเสียหาย(มาตรา 41) </vt:lpstr>
      <vt:lpstr>ข้อเสนอ</vt:lpstr>
      <vt:lpstr>การพิจารณา กรณีผู้ให้บริการ ได้รับความเสียหาย </vt:lpstr>
      <vt:lpstr>จำนวนการยื่นคำร้องกรณีผู้ให้บริการ ปีงบประมาณ 2552-2564</vt:lpstr>
      <vt:lpstr>PowerPoint Presentation</vt:lpstr>
      <vt:lpstr>PowerPoint Presentation</vt:lpstr>
      <vt:lpstr>PowerPoint Presentation</vt:lpstr>
      <vt:lpstr>            </vt:lpstr>
      <vt:lpstr>จำนวนกรณีผู้ให้บริการที่ได้รับความเสียหาย จำแนกรายหน่วยบริการ  5 อันดับแรก  ปีงบประมาณ 2561-2564</vt:lpstr>
      <vt:lpstr>PowerPoint Presentation</vt:lpstr>
      <vt:lpstr>ผลการพิจารณาคำร้องกรณีผู้ให้บริการที่ได้รับความเสียหาย  ปีงบประมาณ 2565 (ตุลาคม 2564 - มกราคม 2565) ติดเชื้อโควิด-19</vt:lpstr>
      <vt:lpstr>ผลการพิจารณาคำร้องกรณีผู้ให้บริการที่ได้รับความเสียหาย  ปีงบประมาณ 2565 (ตุลาคม 2564 - มกราคม 2565) ติดเชื้อโควิด-19</vt:lpstr>
      <vt:lpstr>การยื่นคำร้องกรณีผู้ให้บริการที่ได้รับความเสียหาย  5 อันดับแรก ปีงบประมาณ 2565 (ตุลาคม 2564- มกราคม 2565) ติดเชื้อโควิด-19</vt:lpstr>
      <vt:lpstr>บทสรุป : กรณีผู้ให้บริการได้รับความเสียหาย </vt:lpstr>
      <vt:lpstr>ข้อเสนอ</vt:lpstr>
      <vt:lpstr>3.1 สถานการณ์เรื่องร้องเรียน ม.57  59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เรื่องร้องเรียน ตามมาตรา 57 59 รายจังหวัด จำแนกตามประเด็นรอง ปีงบประมาณ 2564 (ตุลาคม 2563 - กันยายน 2564) </vt:lpstr>
      <vt:lpstr>PowerPoint Presentation</vt:lpstr>
      <vt:lpstr>PowerPoint Presentation</vt:lpstr>
      <vt:lpstr>PowerPoint Presentation</vt:lpstr>
      <vt:lpstr>เรื่องร้องเรียน/ร้องทุกข์ จากการบันทึก ของ หน่วย 50(5)</vt:lpstr>
      <vt:lpstr>PowerPoint Presentation</vt:lpstr>
      <vt:lpstr>PowerPoint Presentation</vt:lpstr>
      <vt:lpstr>PowerPoint Presentation</vt:lpstr>
      <vt:lpstr>PowerPoint Presentation</vt:lpstr>
      <vt:lpstr>บทสรุป </vt:lpstr>
      <vt:lpstr>ข้อเสนอ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งานคุ้มครองสิทธิ์</dc:title>
  <dc:creator>nhso 123</dc:creator>
  <cp:lastModifiedBy>chattika maeprasart</cp:lastModifiedBy>
  <cp:revision>261</cp:revision>
  <dcterms:created xsi:type="dcterms:W3CDTF">2020-12-20T04:04:33Z</dcterms:created>
  <dcterms:modified xsi:type="dcterms:W3CDTF">2022-02-21T11:05:29Z</dcterms:modified>
</cp:coreProperties>
</file>